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9"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09BF"/>
    <a:srgbClr val="959D2F"/>
    <a:srgbClr val="4E19B9"/>
    <a:srgbClr val="A24C26"/>
    <a:srgbClr val="1890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87FB03-954D-4F7D-8F01-1A57E0B929AB}" type="datetimeFigureOut">
              <a:rPr lang="en-US" smtClean="0"/>
              <a:pPr/>
              <a:t>10/8/2021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52A3C-6B74-484C-808D-8A161BD84E56}" type="slidenum">
              <a:rPr lang="en-IN" smtClean="0"/>
              <a:pPr/>
              <a:t>‹#›</a:t>
            </a:fld>
            <a:endParaRPr lang="en-IN"/>
          </a:p>
        </p:txBody>
      </p:sp>
    </p:spTree>
    <p:extLst>
      <p:ext uri="{BB962C8B-B14F-4D97-AF65-F5344CB8AC3E}">
        <p14:creationId xmlns:p14="http://schemas.microsoft.com/office/powerpoint/2010/main" val="2945904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5552A3C-6B74-484C-808D-8A161BD84E56}" type="slidenum">
              <a:rPr lang="en-IN" smtClean="0"/>
              <a:pPr/>
              <a:t>4</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2A7519E-BB8E-4A3D-9458-C2B0635231DF}"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2A7519E-BB8E-4A3D-9458-C2B0635231DF}"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2A7519E-BB8E-4A3D-9458-C2B0635231DF}"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2A7519E-BB8E-4A3D-9458-C2B0635231DF}"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A7519E-BB8E-4A3D-9458-C2B0635231DF}"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2A7519E-BB8E-4A3D-9458-C2B0635231DF}"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62A7519E-BB8E-4A3D-9458-C2B0635231DF}" type="datetimeFigureOut">
              <a:rPr lang="en-US" smtClean="0"/>
              <a:pPr/>
              <a:t>10/8/2021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2A7519E-BB8E-4A3D-9458-C2B0635231DF}" type="datetimeFigureOut">
              <a:rPr lang="en-US" smtClean="0"/>
              <a:pPr/>
              <a:t>10/8/2021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A7519E-BB8E-4A3D-9458-C2B0635231DF}" type="datetimeFigureOut">
              <a:rPr lang="en-US" smtClean="0"/>
              <a:pPr/>
              <a:t>10/8/2021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7519E-BB8E-4A3D-9458-C2B0635231DF}"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7519E-BB8E-4A3D-9458-C2B0635231DF}"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4835031-C373-4160-AAFE-FAFF6469B239}"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7519E-BB8E-4A3D-9458-C2B0635231DF}" type="datetimeFigureOut">
              <a:rPr lang="en-US" smtClean="0"/>
              <a:pPr/>
              <a:t>10/8/2021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835031-C373-4160-AAFE-FAFF6469B239}"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a:blip r:embed="rId2"/>
            <a:tile tx="0" ty="0" sx="100000" sy="100000" flip="none" algn="tl"/>
          </a:blipFill>
        </p:spPr>
        <p:txBody>
          <a:bodyPr>
            <a:normAutofit/>
          </a:bodyPr>
          <a:lstStyle/>
          <a:p>
            <a:pPr marL="0" indent="0" algn="ctr">
              <a:buFont typeface="Arial" charset="0"/>
              <a:buNone/>
            </a:pPr>
            <a:r>
              <a:rPr lang="en-US" sz="4800" dirty="0">
                <a:solidFill>
                  <a:srgbClr val="FF0066"/>
                </a:solidFill>
                <a:latin typeface="Arial Rounded MT Bold" pitchFamily="34" charset="0"/>
              </a:rPr>
              <a:t>Unit – </a:t>
            </a:r>
            <a:r>
              <a:rPr lang="en-US" sz="4800" dirty="0" smtClean="0">
                <a:solidFill>
                  <a:srgbClr val="FF0066"/>
                </a:solidFill>
                <a:latin typeface="Arial Rounded MT Bold" pitchFamily="34" charset="0"/>
              </a:rPr>
              <a:t>II</a:t>
            </a:r>
            <a:endParaRPr lang="en-US" sz="4800" dirty="0">
              <a:solidFill>
                <a:srgbClr val="FF0066"/>
              </a:solidFill>
              <a:latin typeface="Arial Rounded MT Bold" pitchFamily="34" charset="0"/>
            </a:endParaRPr>
          </a:p>
          <a:p>
            <a:pPr marL="0" indent="0" algn="ctr">
              <a:buFont typeface="Arial" charset="0"/>
              <a:buNone/>
            </a:pPr>
            <a:r>
              <a:rPr lang="en-US" sz="6000" dirty="0" smtClean="0">
                <a:solidFill>
                  <a:srgbClr val="FF0066"/>
                </a:solidFill>
                <a:latin typeface="Arial Rounded MT Bold" pitchFamily="34" charset="0"/>
              </a:rPr>
              <a:t>Industrial Productions</a:t>
            </a:r>
            <a:endParaRPr lang="en-US" sz="6000" dirty="0">
              <a:solidFill>
                <a:srgbClr val="FF0066"/>
              </a:solidFill>
              <a:latin typeface="Arial Rounded MT Bold" pitchFamily="34" charset="0"/>
            </a:endParaRPr>
          </a:p>
          <a:p>
            <a:pPr marL="0" indent="0" algn="ctr">
              <a:buFont typeface="Arial" charset="0"/>
              <a:buNone/>
            </a:pPr>
            <a:endParaRPr lang="en-US" sz="2000" dirty="0" smtClean="0">
              <a:solidFill>
                <a:srgbClr val="0000CC"/>
              </a:solidFill>
              <a:latin typeface="Arial Rounded MT Bold" pitchFamily="34" charset="0"/>
            </a:endParaRPr>
          </a:p>
          <a:p>
            <a:pPr marL="0" indent="0" algn="ctr">
              <a:buFont typeface="Arial" charset="0"/>
              <a:buNone/>
            </a:pPr>
            <a:endParaRPr lang="en-US" sz="2000" dirty="0">
              <a:solidFill>
                <a:srgbClr val="0000CC"/>
              </a:solidFill>
              <a:latin typeface="Arial Rounded MT Bold" pitchFamily="34" charset="0"/>
            </a:endParaRPr>
          </a:p>
          <a:p>
            <a:pPr marL="0" indent="0" algn="ctr">
              <a:buFont typeface="Arial" charset="0"/>
              <a:buNone/>
            </a:pPr>
            <a:r>
              <a:rPr lang="en-US" sz="4800" dirty="0">
                <a:solidFill>
                  <a:srgbClr val="0000CC"/>
                </a:solidFill>
                <a:latin typeface="Arial Rounded MT Bold" pitchFamily="34" charset="0"/>
              </a:rPr>
              <a:t>Mr. S. N. </a:t>
            </a:r>
            <a:r>
              <a:rPr lang="en-US" sz="4800" dirty="0" err="1">
                <a:solidFill>
                  <a:srgbClr val="0000CC"/>
                </a:solidFill>
                <a:latin typeface="Arial Rounded MT Bold" pitchFamily="34" charset="0"/>
              </a:rPr>
              <a:t>Mendhe</a:t>
            </a:r>
            <a:endParaRPr lang="en-US" sz="4800" dirty="0">
              <a:solidFill>
                <a:srgbClr val="0000CC"/>
              </a:solidFill>
              <a:latin typeface="Arial Rounded MT Bold" pitchFamily="34" charset="0"/>
            </a:endParaRPr>
          </a:p>
          <a:p>
            <a:pPr marL="0" indent="0" algn="ctr">
              <a:buFont typeface="Arial" charset="0"/>
              <a:buNone/>
            </a:pPr>
            <a:r>
              <a:rPr lang="en-US" sz="4800" dirty="0">
                <a:solidFill>
                  <a:srgbClr val="FF0000"/>
                </a:solidFill>
                <a:latin typeface="Arial Rounded MT Bold" pitchFamily="34" charset="0"/>
              </a:rPr>
              <a:t>Department of Microbiology,</a:t>
            </a:r>
          </a:p>
          <a:p>
            <a:pPr marL="0" indent="0" algn="ctr">
              <a:buFont typeface="Arial" charset="0"/>
              <a:buNone/>
            </a:pPr>
            <a:r>
              <a:rPr lang="en-US" sz="4800" dirty="0" err="1">
                <a:solidFill>
                  <a:srgbClr val="0000CC"/>
                </a:solidFill>
                <a:latin typeface="Arial Rounded MT Bold" pitchFamily="34" charset="0"/>
              </a:rPr>
              <a:t>Shri</a:t>
            </a:r>
            <a:r>
              <a:rPr lang="en-US" sz="4800" dirty="0">
                <a:solidFill>
                  <a:srgbClr val="0000CC"/>
                </a:solidFill>
                <a:latin typeface="Arial Rounded MT Bold" pitchFamily="34" charset="0"/>
              </a:rPr>
              <a:t> </a:t>
            </a:r>
            <a:r>
              <a:rPr lang="en-US" sz="4800" dirty="0" err="1">
                <a:solidFill>
                  <a:srgbClr val="0000CC"/>
                </a:solidFill>
                <a:latin typeface="Arial Rounded MT Bold" pitchFamily="34" charset="0"/>
              </a:rPr>
              <a:t>Shivaji</a:t>
            </a:r>
            <a:r>
              <a:rPr lang="en-US" sz="4800" dirty="0">
                <a:solidFill>
                  <a:srgbClr val="0000CC"/>
                </a:solidFill>
                <a:latin typeface="Arial Rounded MT Bold" pitchFamily="34" charset="0"/>
              </a:rPr>
              <a:t> Science and Arts College, </a:t>
            </a:r>
            <a:r>
              <a:rPr lang="en-US" sz="4800" dirty="0" err="1">
                <a:solidFill>
                  <a:srgbClr val="0000CC"/>
                </a:solidFill>
                <a:latin typeface="Arial Rounded MT Bold" pitchFamily="34" charset="0"/>
              </a:rPr>
              <a:t>Chikhli</a:t>
            </a:r>
            <a:endParaRPr lang="en-IN" sz="4800" dirty="0">
              <a:solidFill>
                <a:srgbClr val="0000CC"/>
              </a:solidFill>
              <a:latin typeface="Arial Rounded MT Bold" pitchFamily="34" charset="0"/>
            </a:endParaRPr>
          </a:p>
          <a:p>
            <a:endParaRPr lang="en-IN" sz="4800" dirty="0"/>
          </a:p>
        </p:txBody>
      </p:sp>
    </p:spTree>
    <p:extLst>
      <p:ext uri="{BB962C8B-B14F-4D97-AF65-F5344CB8AC3E}">
        <p14:creationId xmlns:p14="http://schemas.microsoft.com/office/powerpoint/2010/main" val="934007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spcBef>
                <a:spcPts val="0"/>
              </a:spcBef>
              <a:buFont typeface="Wingdings" pitchFamily="2" charset="2"/>
              <a:buChar char="§"/>
            </a:pPr>
            <a:r>
              <a:rPr lang="en-US" u="sng" dirty="0">
                <a:solidFill>
                  <a:srgbClr val="00B0F0"/>
                </a:solidFill>
                <a:latin typeface="Cambria" pitchFamily="18" charset="0"/>
              </a:rPr>
              <a:t>Second phase</a:t>
            </a:r>
            <a:r>
              <a:rPr lang="en-US" dirty="0">
                <a:solidFill>
                  <a:srgbClr val="00B0F0"/>
                </a:solidFill>
                <a:latin typeface="Cambria" pitchFamily="18" charset="0"/>
              </a:rPr>
              <a:t> </a:t>
            </a:r>
            <a:r>
              <a:rPr lang="en-US" dirty="0" smtClean="0">
                <a:solidFill>
                  <a:srgbClr val="00B0F0"/>
                </a:solidFill>
                <a:latin typeface="Cambria" pitchFamily="18" charset="0"/>
              </a:rPr>
              <a:t>:-</a:t>
            </a:r>
          </a:p>
          <a:p>
            <a:pPr algn="just">
              <a:spcBef>
                <a:spcPts val="0"/>
              </a:spcBef>
            </a:pPr>
            <a:r>
              <a:rPr lang="en-US" dirty="0" smtClean="0">
                <a:solidFill>
                  <a:srgbClr val="FF0000"/>
                </a:solidFill>
                <a:latin typeface="Cambria" pitchFamily="18" charset="0"/>
              </a:rPr>
              <a:t> </a:t>
            </a:r>
            <a:r>
              <a:rPr lang="en-US" dirty="0">
                <a:solidFill>
                  <a:srgbClr val="FF0000"/>
                </a:solidFill>
                <a:latin typeface="Cambria" pitchFamily="18" charset="0"/>
              </a:rPr>
              <a:t>in the second phase of fermentation, there is a sharp decrease in </a:t>
            </a:r>
            <a:r>
              <a:rPr lang="en-US" dirty="0" err="1">
                <a:solidFill>
                  <a:srgbClr val="FF0000"/>
                </a:solidFill>
                <a:latin typeface="Cambria" pitchFamily="18" charset="0"/>
              </a:rPr>
              <a:t>titrable</a:t>
            </a:r>
            <a:r>
              <a:rPr lang="en-US" dirty="0">
                <a:solidFill>
                  <a:srgbClr val="FF0000"/>
                </a:solidFill>
                <a:latin typeface="Cambria" pitchFamily="18" charset="0"/>
              </a:rPr>
              <a:t> acidity called “acid break” which coincides with the rapid conversion of the acids to neutral solvents</a:t>
            </a:r>
            <a:r>
              <a:rPr lang="en-US" dirty="0" smtClean="0">
                <a:solidFill>
                  <a:srgbClr val="FF0000"/>
                </a:solidFill>
                <a:latin typeface="Cambria" pitchFamily="18" charset="0"/>
              </a:rPr>
              <a:t>.</a:t>
            </a:r>
          </a:p>
          <a:p>
            <a:pPr algn="just">
              <a:spcBef>
                <a:spcPts val="0"/>
              </a:spcBef>
            </a:pPr>
            <a:r>
              <a:rPr lang="en-US" dirty="0" smtClean="0">
                <a:solidFill>
                  <a:srgbClr val="00B050"/>
                </a:solidFill>
                <a:latin typeface="Cambria" pitchFamily="18" charset="0"/>
              </a:rPr>
              <a:t> Acid </a:t>
            </a:r>
            <a:r>
              <a:rPr lang="en-US" dirty="0">
                <a:solidFill>
                  <a:srgbClr val="00B050"/>
                </a:solidFill>
                <a:latin typeface="Cambria" pitchFamily="18" charset="0"/>
              </a:rPr>
              <a:t>break is not observed if the fermentation is contaminated with acid producing bacteria</a:t>
            </a:r>
            <a:r>
              <a:rPr lang="en-US" dirty="0" smtClean="0">
                <a:solidFill>
                  <a:srgbClr val="00B050"/>
                </a:solidFill>
                <a:latin typeface="Cambria" pitchFamily="18" charset="0"/>
              </a:rPr>
              <a:t>.</a:t>
            </a:r>
          </a:p>
          <a:p>
            <a:pPr algn="just">
              <a:spcBef>
                <a:spcPts val="0"/>
              </a:spcBef>
            </a:pPr>
            <a:r>
              <a:rPr lang="en-US" dirty="0" smtClean="0">
                <a:latin typeface="Cambria" pitchFamily="18" charset="0"/>
              </a:rPr>
              <a:t> </a:t>
            </a:r>
            <a:r>
              <a:rPr lang="en-US" dirty="0">
                <a:solidFill>
                  <a:srgbClr val="4E19B9"/>
                </a:solidFill>
                <a:latin typeface="Cambria" pitchFamily="18" charset="0"/>
              </a:rPr>
              <a:t>Shortly after the acid break the rate of gas evolution becomes maximum but gradually slows as fermentation progresses.</a:t>
            </a:r>
            <a:r>
              <a:rPr lang="en-US" dirty="0">
                <a:solidFill>
                  <a:srgbClr val="4E19B9"/>
                </a:solidFill>
              </a:rPr>
              <a:t> </a:t>
            </a:r>
            <a:endParaRPr lang="en-IN" dirty="0">
              <a:solidFill>
                <a:srgbClr val="4E19B9"/>
              </a:solidFill>
            </a:endParaRPr>
          </a:p>
          <a:p>
            <a:pPr>
              <a:spcBef>
                <a:spcPts val="0"/>
              </a:spcBef>
              <a:buNone/>
            </a:pP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just">
              <a:spcBef>
                <a:spcPts val="0"/>
              </a:spcBef>
              <a:buFont typeface="Wingdings" pitchFamily="2" charset="2"/>
              <a:buChar char="§"/>
            </a:pPr>
            <a:r>
              <a:rPr lang="en-US" sz="3000" u="sng" dirty="0" smtClean="0">
                <a:solidFill>
                  <a:srgbClr val="00B0F0"/>
                </a:solidFill>
                <a:latin typeface="Cambria" pitchFamily="18" charset="0"/>
              </a:rPr>
              <a:t>Third phage </a:t>
            </a:r>
            <a:r>
              <a:rPr lang="en-US" sz="3000" dirty="0" smtClean="0">
                <a:solidFill>
                  <a:srgbClr val="00B0F0"/>
                </a:solidFill>
                <a:latin typeface="Cambria" pitchFamily="18" charset="0"/>
              </a:rPr>
              <a:t>–</a:t>
            </a:r>
          </a:p>
          <a:p>
            <a:pPr algn="just">
              <a:spcBef>
                <a:spcPts val="0"/>
              </a:spcBef>
            </a:pPr>
            <a:r>
              <a:rPr lang="en-US" sz="3000" dirty="0" smtClean="0">
                <a:solidFill>
                  <a:srgbClr val="FF0000"/>
                </a:solidFill>
                <a:latin typeface="Cambria" pitchFamily="18" charset="0"/>
              </a:rPr>
              <a:t>During the third phage of fermentation, the rate of gas evolution decreases markedly, accompanied by decreased rate of solvent production.</a:t>
            </a:r>
          </a:p>
          <a:p>
            <a:pPr algn="just">
              <a:spcBef>
                <a:spcPts val="0"/>
              </a:spcBef>
            </a:pPr>
            <a:r>
              <a:rPr lang="en-US" sz="3000" dirty="0" smtClean="0">
                <a:solidFill>
                  <a:srgbClr val="4E19B9"/>
                </a:solidFill>
                <a:latin typeface="Cambria" pitchFamily="18" charset="0"/>
              </a:rPr>
              <a:t>Many of the cells </a:t>
            </a:r>
            <a:r>
              <a:rPr lang="en-US" sz="3000" dirty="0" err="1" smtClean="0">
                <a:solidFill>
                  <a:srgbClr val="4E19B9"/>
                </a:solidFill>
                <a:latin typeface="Cambria" pitchFamily="18" charset="0"/>
              </a:rPr>
              <a:t>autolyse</a:t>
            </a:r>
            <a:r>
              <a:rPr lang="en-US" sz="3000" dirty="0" smtClean="0">
                <a:solidFill>
                  <a:srgbClr val="4E19B9"/>
                </a:solidFill>
                <a:latin typeface="Cambria" pitchFamily="18" charset="0"/>
              </a:rPr>
              <a:t> at this point, as a result riboflavin is released from the cell into the medium.</a:t>
            </a:r>
          </a:p>
          <a:p>
            <a:pPr marL="0" indent="0" algn="just">
              <a:spcBef>
                <a:spcPts val="0"/>
              </a:spcBef>
              <a:buNone/>
            </a:pPr>
            <a:endParaRPr lang="en-US" sz="3000" dirty="0" smtClean="0">
              <a:solidFill>
                <a:srgbClr val="4E19B9"/>
              </a:solidFill>
              <a:latin typeface="Cambria" pitchFamily="18" charset="0"/>
            </a:endParaRPr>
          </a:p>
          <a:p>
            <a:pPr marL="0" lvl="0" indent="0" algn="just">
              <a:spcBef>
                <a:spcPts val="0"/>
              </a:spcBef>
              <a:buClr>
                <a:srgbClr val="FF0000"/>
              </a:buClr>
              <a:buNone/>
            </a:pPr>
            <a:r>
              <a:rPr lang="en-US" sz="3000" b="1" u="sng" dirty="0" smtClean="0">
                <a:solidFill>
                  <a:srgbClr val="7030A0"/>
                </a:solidFill>
                <a:latin typeface="Cambria" pitchFamily="18" charset="0"/>
              </a:rPr>
              <a:t>5. RECOVERY BY DISTILLATION AND FRACTIONATION</a:t>
            </a:r>
          </a:p>
          <a:p>
            <a:pPr algn="just">
              <a:spcBef>
                <a:spcPts val="0"/>
              </a:spcBef>
            </a:pPr>
            <a:r>
              <a:rPr lang="en-US" sz="3000" dirty="0" smtClean="0">
                <a:solidFill>
                  <a:srgbClr val="A24C26"/>
                </a:solidFill>
                <a:latin typeface="Cambria" pitchFamily="18" charset="0"/>
              </a:rPr>
              <a:t>The harvested fermentation broth transferred to beer still, which comprises of about 30 perforated plates.</a:t>
            </a:r>
          </a:p>
          <a:p>
            <a:pPr algn="just">
              <a:spcBef>
                <a:spcPts val="0"/>
              </a:spcBef>
            </a:pPr>
            <a:r>
              <a:rPr lang="en-US" sz="3000" dirty="0" smtClean="0">
                <a:solidFill>
                  <a:srgbClr val="0070C0"/>
                </a:solidFill>
                <a:latin typeface="Cambria" pitchFamily="18" charset="0"/>
              </a:rPr>
              <a:t>Fermentation broth enters from the top and the steam is introduced from the bottom.</a:t>
            </a:r>
          </a:p>
          <a:p>
            <a:pPr algn="just">
              <a:spcBef>
                <a:spcPts val="0"/>
              </a:spcBef>
            </a:pPr>
            <a:r>
              <a:rPr lang="en-US" sz="3000" dirty="0" smtClean="0">
                <a:solidFill>
                  <a:schemeClr val="accent6">
                    <a:lumMod val="75000"/>
                  </a:schemeClr>
                </a:solidFill>
                <a:latin typeface="Cambria" pitchFamily="18" charset="0"/>
              </a:rPr>
              <a:t>The upward flowing steam vaporizes the solvents.</a:t>
            </a:r>
          </a:p>
          <a:p>
            <a:pPr algn="just">
              <a:spcBef>
                <a:spcPts val="0"/>
              </a:spcBef>
            </a:pPr>
            <a:r>
              <a:rPr lang="en-US" sz="3000" dirty="0" smtClean="0">
                <a:solidFill>
                  <a:srgbClr val="FF0000"/>
                </a:solidFill>
                <a:latin typeface="Cambria" pitchFamily="18" charset="0"/>
              </a:rPr>
              <a:t>The steam and the vapors are collected and condensed by cooling. Individual solvent is separated by fractional distillation. </a:t>
            </a:r>
            <a:endParaRPr lang="en-IN" sz="3000" dirty="0" smtClean="0">
              <a:solidFill>
                <a:srgbClr val="FF0000"/>
              </a:solidFill>
              <a:latin typeface="Cambria" pitchFamily="18" charset="0"/>
            </a:endParaRPr>
          </a:p>
          <a:p>
            <a:pPr marL="0" indent="0" algn="just">
              <a:spcBef>
                <a:spcPts val="0"/>
              </a:spcBef>
              <a:buClr>
                <a:srgbClr val="FF0000"/>
              </a:buClr>
              <a:buFont typeface="Wingdings" pitchFamily="2" charset="2"/>
              <a:buChar char="q"/>
            </a:pPr>
            <a:endParaRPr lang="en-IN" dirty="0" smtClean="0">
              <a:solidFill>
                <a:srgbClr val="4E19B9"/>
              </a:solidFill>
            </a:endParaRPr>
          </a:p>
          <a:p>
            <a:pPr>
              <a:buNone/>
            </a:pP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marL="0" indent="0" algn="ctr">
              <a:spcBef>
                <a:spcPts val="0"/>
              </a:spcBef>
              <a:buClr>
                <a:srgbClr val="FF0000"/>
              </a:buClr>
              <a:buNone/>
            </a:pPr>
            <a:r>
              <a:rPr lang="en-US" sz="2800" b="1" u="sng" dirty="0" smtClean="0">
                <a:solidFill>
                  <a:srgbClr val="7030A0"/>
                </a:solidFill>
                <a:latin typeface="Arial Rounded MT Bold" pitchFamily="34" charset="0"/>
              </a:rPr>
              <a:t>MACHANISM OF ACETONE – BUTANOL FERMENTATION</a:t>
            </a:r>
          </a:p>
          <a:p>
            <a:pPr algn="just">
              <a:spcBef>
                <a:spcPts val="0"/>
              </a:spcBef>
              <a:buFont typeface="Wingdings" pitchFamily="2" charset="2"/>
              <a:buChar char="§"/>
            </a:pPr>
            <a:r>
              <a:rPr lang="en-US" sz="3300" dirty="0" smtClean="0">
                <a:solidFill>
                  <a:srgbClr val="FF0000"/>
                </a:solidFill>
                <a:latin typeface="Cambria" pitchFamily="18" charset="0"/>
              </a:rPr>
              <a:t>Although the acetone – </a:t>
            </a:r>
            <a:r>
              <a:rPr lang="en-US" sz="3300" dirty="0" err="1" smtClean="0">
                <a:solidFill>
                  <a:srgbClr val="FF0000"/>
                </a:solidFill>
                <a:latin typeface="Cambria" pitchFamily="18" charset="0"/>
              </a:rPr>
              <a:t>butanol</a:t>
            </a:r>
            <a:r>
              <a:rPr lang="en-US" sz="3300" dirty="0" smtClean="0">
                <a:solidFill>
                  <a:srgbClr val="FF0000"/>
                </a:solidFill>
                <a:latin typeface="Cambria" pitchFamily="18" charset="0"/>
              </a:rPr>
              <a:t> fermentation has received extensive study , the actual sequence of chemical events leading from carbohydrates to various fermentation products is not completely clear but it is known that acetic acid and butyric acid are produced first and then converted to acetone and </a:t>
            </a:r>
            <a:r>
              <a:rPr lang="en-US" sz="3300" dirty="0" err="1" smtClean="0">
                <a:solidFill>
                  <a:srgbClr val="FF0000"/>
                </a:solidFill>
                <a:latin typeface="Cambria" pitchFamily="18" charset="0"/>
              </a:rPr>
              <a:t>butanol</a:t>
            </a:r>
            <a:r>
              <a:rPr lang="en-US" sz="3300" dirty="0" smtClean="0">
                <a:solidFill>
                  <a:srgbClr val="FF0000"/>
                </a:solidFill>
                <a:latin typeface="Cambria" pitchFamily="18" charset="0"/>
              </a:rPr>
              <a:t> respectively .</a:t>
            </a:r>
          </a:p>
          <a:p>
            <a:pPr algn="just">
              <a:spcBef>
                <a:spcPts val="0"/>
              </a:spcBef>
              <a:buFont typeface="Wingdings" pitchFamily="2" charset="2"/>
              <a:buChar char="§"/>
            </a:pPr>
            <a:r>
              <a:rPr lang="en-US" sz="3300" dirty="0" smtClean="0">
                <a:solidFill>
                  <a:srgbClr val="00B050"/>
                </a:solidFill>
                <a:latin typeface="Cambria" pitchFamily="18" charset="0"/>
              </a:rPr>
              <a:t>1) The glucose is degraded via the EMP pathway to pyruvic acid, which is converted to Acetyl-CoA, CO</a:t>
            </a:r>
            <a:r>
              <a:rPr lang="en-US" sz="3300" baseline="-25000" dirty="0" smtClean="0">
                <a:solidFill>
                  <a:srgbClr val="00B050"/>
                </a:solidFill>
                <a:latin typeface="Cambria" pitchFamily="18" charset="0"/>
              </a:rPr>
              <a:t>2</a:t>
            </a:r>
            <a:r>
              <a:rPr lang="en-US" sz="3300" dirty="0" smtClean="0">
                <a:solidFill>
                  <a:srgbClr val="00B050"/>
                </a:solidFill>
                <a:latin typeface="Cambria" pitchFamily="18" charset="0"/>
              </a:rPr>
              <a:t>  &amp; H</a:t>
            </a:r>
            <a:r>
              <a:rPr lang="en-US" sz="3300" baseline="-25000" dirty="0" smtClean="0">
                <a:solidFill>
                  <a:srgbClr val="00B050"/>
                </a:solidFill>
                <a:latin typeface="Cambria" pitchFamily="18" charset="0"/>
              </a:rPr>
              <a:t>2</a:t>
            </a:r>
            <a:r>
              <a:rPr lang="en-US" sz="3300" dirty="0" smtClean="0">
                <a:solidFill>
                  <a:srgbClr val="00B050"/>
                </a:solidFill>
                <a:latin typeface="Cambria" pitchFamily="18" charset="0"/>
              </a:rPr>
              <a:t>.</a:t>
            </a:r>
            <a:endParaRPr lang="en-IN" sz="3300" dirty="0" smtClean="0">
              <a:solidFill>
                <a:srgbClr val="00B050"/>
              </a:solidFill>
              <a:latin typeface="Cambria" pitchFamily="18" charset="0"/>
            </a:endParaRPr>
          </a:p>
          <a:p>
            <a:pPr algn="just">
              <a:spcBef>
                <a:spcPts val="0"/>
              </a:spcBef>
              <a:buFont typeface="Wingdings" pitchFamily="2" charset="2"/>
              <a:buChar char="§"/>
            </a:pPr>
            <a:r>
              <a:rPr lang="en-US" sz="3300" dirty="0" smtClean="0">
                <a:solidFill>
                  <a:srgbClr val="0070C0"/>
                </a:solidFill>
                <a:latin typeface="Cambria" pitchFamily="18" charset="0"/>
              </a:rPr>
              <a:t>2) Part of Acetyl – CoA is condensed to yield </a:t>
            </a:r>
            <a:r>
              <a:rPr lang="en-US" sz="3300" dirty="0" err="1" smtClean="0">
                <a:solidFill>
                  <a:srgbClr val="0070C0"/>
                </a:solidFill>
                <a:latin typeface="Cambria" pitchFamily="18" charset="0"/>
              </a:rPr>
              <a:t>Acetoacetyl</a:t>
            </a:r>
            <a:r>
              <a:rPr lang="en-US" sz="3300" dirty="0" smtClean="0">
                <a:solidFill>
                  <a:srgbClr val="0070C0"/>
                </a:solidFill>
                <a:latin typeface="Cambria" pitchFamily="18" charset="0"/>
              </a:rPr>
              <a:t> –CoA.</a:t>
            </a:r>
            <a:endParaRPr lang="en-IN" sz="3300" dirty="0" smtClean="0">
              <a:solidFill>
                <a:srgbClr val="0070C0"/>
              </a:solidFill>
              <a:latin typeface="Cambria" pitchFamily="18" charset="0"/>
            </a:endParaRPr>
          </a:p>
          <a:p>
            <a:pPr algn="just">
              <a:spcBef>
                <a:spcPts val="0"/>
              </a:spcBef>
              <a:buFont typeface="Wingdings" pitchFamily="2" charset="2"/>
              <a:buChar char="§"/>
            </a:pPr>
            <a:r>
              <a:rPr lang="en-US" sz="3300" dirty="0" smtClean="0">
                <a:solidFill>
                  <a:srgbClr val="4E19B9"/>
                </a:solidFill>
                <a:latin typeface="Cambria" pitchFamily="18" charset="0"/>
              </a:rPr>
              <a:t>3) </a:t>
            </a:r>
            <a:r>
              <a:rPr lang="en-US" sz="3300" dirty="0" err="1" smtClean="0">
                <a:solidFill>
                  <a:srgbClr val="4E19B9"/>
                </a:solidFill>
                <a:latin typeface="Cambria" pitchFamily="18" charset="0"/>
              </a:rPr>
              <a:t>Acetoacetyl</a:t>
            </a:r>
            <a:r>
              <a:rPr lang="en-US" sz="3300" dirty="0" smtClean="0">
                <a:solidFill>
                  <a:srgbClr val="4E19B9"/>
                </a:solidFill>
                <a:latin typeface="Cambria" pitchFamily="18" charset="0"/>
              </a:rPr>
              <a:t> –CoA is then converted subsequently to </a:t>
            </a:r>
            <a:r>
              <a:rPr lang="en-US" sz="3300" dirty="0" smtClean="0">
                <a:solidFill>
                  <a:srgbClr val="4E19B9"/>
                </a:solidFill>
                <a:latin typeface="Cambria" pitchFamily="18" charset="0"/>
                <a:sym typeface="Symbol"/>
              </a:rPr>
              <a:t></a:t>
            </a:r>
            <a:r>
              <a:rPr lang="en-US" sz="3300" dirty="0" smtClean="0">
                <a:solidFill>
                  <a:srgbClr val="4E19B9"/>
                </a:solidFill>
                <a:latin typeface="Cambria" pitchFamily="18" charset="0"/>
              </a:rPr>
              <a:t> - </a:t>
            </a:r>
            <a:r>
              <a:rPr lang="en-US" sz="3300" dirty="0" err="1" smtClean="0">
                <a:solidFill>
                  <a:srgbClr val="4E19B9"/>
                </a:solidFill>
                <a:latin typeface="Cambria" pitchFamily="18" charset="0"/>
              </a:rPr>
              <a:t>hydroxybutyric</a:t>
            </a:r>
            <a:r>
              <a:rPr lang="en-US" sz="3300" dirty="0" smtClean="0">
                <a:solidFill>
                  <a:srgbClr val="4E19B9"/>
                </a:solidFill>
                <a:latin typeface="Cambria" pitchFamily="18" charset="0"/>
              </a:rPr>
              <a:t> acid, </a:t>
            </a:r>
            <a:r>
              <a:rPr lang="en-US" sz="3300" dirty="0" err="1" smtClean="0">
                <a:solidFill>
                  <a:srgbClr val="4E19B9"/>
                </a:solidFill>
                <a:latin typeface="Cambria" pitchFamily="18" charset="0"/>
              </a:rPr>
              <a:t>crotonic</a:t>
            </a:r>
            <a:r>
              <a:rPr lang="en-US" sz="3300" dirty="0" smtClean="0">
                <a:solidFill>
                  <a:srgbClr val="4E19B9"/>
                </a:solidFill>
                <a:latin typeface="Cambria" pitchFamily="18" charset="0"/>
              </a:rPr>
              <a:t> acid  &amp; butyric acid  &amp; part of</a:t>
            </a:r>
          </a:p>
          <a:p>
            <a:pPr algn="just">
              <a:spcBef>
                <a:spcPts val="0"/>
              </a:spcBef>
              <a:buFont typeface="Wingdings" pitchFamily="2" charset="2"/>
              <a:buChar char="§"/>
            </a:pPr>
            <a:r>
              <a:rPr lang="en-US" sz="3300" dirty="0" smtClean="0">
                <a:solidFill>
                  <a:srgbClr val="959D2F"/>
                </a:solidFill>
                <a:latin typeface="Cambria" pitchFamily="18" charset="0"/>
              </a:rPr>
              <a:t>Acetyl –CoA is directly converted to acetic acid. </a:t>
            </a:r>
            <a:endParaRPr lang="en-IN" sz="3300" dirty="0" smtClean="0">
              <a:solidFill>
                <a:srgbClr val="959D2F"/>
              </a:solidFill>
              <a:latin typeface="Cambria" pitchFamily="18" charset="0"/>
            </a:endParaRPr>
          </a:p>
          <a:p>
            <a:pPr algn="just">
              <a:spcBef>
                <a:spcPts val="0"/>
              </a:spcBef>
              <a:buFont typeface="Wingdings" pitchFamily="2" charset="2"/>
              <a:buChar char="§"/>
            </a:pPr>
            <a:r>
              <a:rPr lang="en-US" sz="3300" dirty="0" smtClean="0">
                <a:solidFill>
                  <a:schemeClr val="accent6">
                    <a:lumMod val="50000"/>
                  </a:schemeClr>
                </a:solidFill>
                <a:latin typeface="Cambria" pitchFamily="18" charset="0"/>
              </a:rPr>
              <a:t>4) The butyric acid is then reduced to N- Butanol. </a:t>
            </a:r>
            <a:endParaRPr lang="en-IN" sz="3300" dirty="0" smtClean="0">
              <a:solidFill>
                <a:schemeClr val="accent6">
                  <a:lumMod val="50000"/>
                </a:schemeClr>
              </a:solidFill>
              <a:latin typeface="Cambria" pitchFamily="18" charset="0"/>
            </a:endParaRPr>
          </a:p>
          <a:p>
            <a:pPr algn="just">
              <a:spcBef>
                <a:spcPts val="0"/>
              </a:spcBef>
              <a:buFont typeface="Wingdings" pitchFamily="2" charset="2"/>
              <a:buChar char="§"/>
            </a:pPr>
            <a:r>
              <a:rPr lang="en-US" sz="3300" dirty="0" smtClean="0">
                <a:solidFill>
                  <a:schemeClr val="accent6">
                    <a:lumMod val="75000"/>
                  </a:schemeClr>
                </a:solidFill>
                <a:latin typeface="Cambria" pitchFamily="18" charset="0"/>
              </a:rPr>
              <a:t>5) </a:t>
            </a:r>
            <a:r>
              <a:rPr lang="en-US" sz="3300" dirty="0" err="1" smtClean="0">
                <a:solidFill>
                  <a:schemeClr val="accent6">
                    <a:lumMod val="75000"/>
                  </a:schemeClr>
                </a:solidFill>
                <a:latin typeface="Cambria" pitchFamily="18" charset="0"/>
              </a:rPr>
              <a:t>Acetoacetyl</a:t>
            </a:r>
            <a:r>
              <a:rPr lang="en-US" sz="3300" dirty="0" smtClean="0">
                <a:solidFill>
                  <a:schemeClr val="accent6">
                    <a:lumMod val="75000"/>
                  </a:schemeClr>
                </a:solidFill>
                <a:latin typeface="Cambria" pitchFamily="18" charset="0"/>
              </a:rPr>
              <a:t> –CoA is also </a:t>
            </a:r>
            <a:r>
              <a:rPr lang="en-US" sz="3300" dirty="0" err="1" smtClean="0">
                <a:solidFill>
                  <a:schemeClr val="accent6">
                    <a:lumMod val="75000"/>
                  </a:schemeClr>
                </a:solidFill>
                <a:latin typeface="Cambria" pitchFamily="18" charset="0"/>
              </a:rPr>
              <a:t>decarboxylated</a:t>
            </a:r>
            <a:r>
              <a:rPr lang="en-US" sz="3300" dirty="0" smtClean="0">
                <a:solidFill>
                  <a:schemeClr val="accent6">
                    <a:lumMod val="75000"/>
                  </a:schemeClr>
                </a:solidFill>
                <a:latin typeface="Cambria" pitchFamily="18" charset="0"/>
              </a:rPr>
              <a:t> to yield Acetone.</a:t>
            </a:r>
            <a:endParaRPr lang="en-IN" sz="3300" dirty="0" smtClean="0">
              <a:solidFill>
                <a:schemeClr val="accent6">
                  <a:lumMod val="75000"/>
                </a:schemeClr>
              </a:solidFill>
              <a:latin typeface="Cambria" pitchFamily="18" charset="0"/>
            </a:endParaRPr>
          </a:p>
          <a:p>
            <a:pPr>
              <a:buNone/>
            </a:pP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mb\Desktop\acetone and butanol.jpg"/>
          <p:cNvPicPr/>
          <p:nvPr/>
        </p:nvPicPr>
        <p:blipFill>
          <a:blip r:embed="rId2" cstate="print"/>
          <a:srcRect/>
          <a:stretch>
            <a:fillRect/>
          </a:stretch>
        </p:blipFill>
        <p:spPr bwMode="auto">
          <a:xfrm>
            <a:off x="714348" y="428604"/>
            <a:ext cx="7786742" cy="5929354"/>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0" y="0"/>
            <a:ext cx="9144000" cy="68580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p:cNvPicPr>
            <a:picLocks noChangeAspect="1" noChangeArrowheads="1"/>
          </p:cNvPicPr>
          <p:nvPr/>
        </p:nvPicPr>
        <p:blipFill>
          <a:blip r:embed="rId2"/>
          <a:srcRect/>
          <a:stretch>
            <a:fillRect/>
          </a:stretch>
        </p:blipFill>
        <p:spPr bwMode="auto">
          <a:xfrm>
            <a:off x="0" y="0"/>
            <a:ext cx="9144000" cy="68580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0" y="0"/>
            <a:ext cx="9144000" cy="6858000"/>
          </a:xfrm>
        </p:spPr>
        <p:txBody>
          <a:bodyPr>
            <a:normAutofit/>
          </a:bodyPr>
          <a:lstStyle/>
          <a:p>
            <a:pPr>
              <a:spcBef>
                <a:spcPts val="0"/>
              </a:spcBef>
              <a:buClr>
                <a:srgbClr val="FF0000"/>
              </a:buClr>
            </a:pPr>
            <a:r>
              <a:rPr lang="en-US" sz="3600" b="1" u="sng" dirty="0" smtClean="0">
                <a:solidFill>
                  <a:srgbClr val="00B0F0"/>
                </a:solidFill>
                <a:latin typeface="Arial Rounded MT Bold" pitchFamily="34" charset="0"/>
              </a:rPr>
              <a:t>ACETONE </a:t>
            </a:r>
            <a:r>
              <a:rPr lang="en-US" sz="3600" b="1" u="sng" dirty="0">
                <a:solidFill>
                  <a:srgbClr val="00B0F0"/>
                </a:solidFill>
                <a:latin typeface="Arial Rounded MT Bold" pitchFamily="34" charset="0"/>
              </a:rPr>
              <a:t>- BUTANOL </a:t>
            </a:r>
            <a:r>
              <a:rPr lang="en-US" sz="3600" b="1" u="sng" dirty="0" smtClean="0">
                <a:solidFill>
                  <a:srgbClr val="00B0F0"/>
                </a:solidFill>
                <a:latin typeface="Arial Rounded MT Bold" pitchFamily="34" charset="0"/>
              </a:rPr>
              <a:t>FERMENTATION</a:t>
            </a:r>
            <a:endParaRPr lang="en-IN" sz="3600" b="1" u="sng" dirty="0" smtClean="0">
              <a:solidFill>
                <a:srgbClr val="00B0F0"/>
              </a:solidFill>
              <a:latin typeface="Arial Rounded MT Bold" pitchFamily="34" charset="0"/>
            </a:endParaRPr>
          </a:p>
          <a:p>
            <a:pPr marL="457200" indent="-457200" algn="just">
              <a:spcBef>
                <a:spcPts val="0"/>
              </a:spcBef>
              <a:buFont typeface="Wingdings" pitchFamily="2" charset="2"/>
              <a:buChar char="§"/>
            </a:pPr>
            <a:r>
              <a:rPr lang="en-US" dirty="0" smtClean="0">
                <a:solidFill>
                  <a:srgbClr val="FF0000"/>
                </a:solidFill>
                <a:latin typeface="Cambria" pitchFamily="18" charset="0"/>
              </a:rPr>
              <a:t>Strange </a:t>
            </a:r>
            <a:r>
              <a:rPr lang="en-US" dirty="0">
                <a:solidFill>
                  <a:srgbClr val="FF0000"/>
                </a:solidFill>
                <a:latin typeface="Cambria" pitchFamily="18" charset="0"/>
              </a:rPr>
              <a:t>and Graham Ltd. in England, just before First World War, first started industrial production of acetone </a:t>
            </a:r>
            <a:r>
              <a:rPr lang="en-US" dirty="0" err="1">
                <a:solidFill>
                  <a:srgbClr val="FF0000"/>
                </a:solidFill>
                <a:latin typeface="Cambria" pitchFamily="18" charset="0"/>
              </a:rPr>
              <a:t>butanol</a:t>
            </a:r>
            <a:r>
              <a:rPr lang="en-US" dirty="0" smtClean="0">
                <a:solidFill>
                  <a:srgbClr val="FF0000"/>
                </a:solidFill>
                <a:latin typeface="Cambria" pitchFamily="18" charset="0"/>
              </a:rPr>
              <a:t>.</a:t>
            </a:r>
          </a:p>
          <a:p>
            <a:pPr marL="457200" indent="-457200" algn="just">
              <a:spcBef>
                <a:spcPts val="0"/>
              </a:spcBef>
              <a:buFont typeface="Wingdings" pitchFamily="2" charset="2"/>
              <a:buChar char="§"/>
            </a:pPr>
            <a:r>
              <a:rPr lang="en-US" dirty="0" smtClean="0">
                <a:solidFill>
                  <a:srgbClr val="0070C0"/>
                </a:solidFill>
                <a:latin typeface="Cambria" pitchFamily="18" charset="0"/>
              </a:rPr>
              <a:t>Butanol </a:t>
            </a:r>
            <a:r>
              <a:rPr lang="en-US" dirty="0">
                <a:solidFill>
                  <a:srgbClr val="0070C0"/>
                </a:solidFill>
                <a:latin typeface="Cambria" pitchFamily="18" charset="0"/>
              </a:rPr>
              <a:t>is the main product of acetone </a:t>
            </a:r>
            <a:r>
              <a:rPr lang="en-US" dirty="0" err="1">
                <a:solidFill>
                  <a:srgbClr val="0070C0"/>
                </a:solidFill>
                <a:latin typeface="Cambria" pitchFamily="18" charset="0"/>
              </a:rPr>
              <a:t>butanol</a:t>
            </a:r>
            <a:r>
              <a:rPr lang="en-US" dirty="0">
                <a:solidFill>
                  <a:srgbClr val="0070C0"/>
                </a:solidFill>
                <a:latin typeface="Cambria" pitchFamily="18" charset="0"/>
              </a:rPr>
              <a:t> fermentation, while acetone is a byproduct of fermentation</a:t>
            </a:r>
            <a:r>
              <a:rPr lang="en-US" dirty="0" smtClean="0">
                <a:solidFill>
                  <a:srgbClr val="0070C0"/>
                </a:solidFill>
                <a:latin typeface="Cambria" pitchFamily="18" charset="0"/>
              </a:rPr>
              <a:t>.</a:t>
            </a:r>
          </a:p>
          <a:p>
            <a:pPr marL="457200" indent="-457200" algn="just">
              <a:spcBef>
                <a:spcPts val="0"/>
              </a:spcBef>
              <a:buFont typeface="Wingdings" pitchFamily="2" charset="2"/>
              <a:buChar char="§"/>
            </a:pPr>
            <a:r>
              <a:rPr lang="en-US" dirty="0" smtClean="0">
                <a:solidFill>
                  <a:srgbClr val="FF0000"/>
                </a:solidFill>
                <a:latin typeface="Cambria" pitchFamily="18" charset="0"/>
              </a:rPr>
              <a:t>Acetone </a:t>
            </a:r>
            <a:r>
              <a:rPr lang="en-US" dirty="0">
                <a:solidFill>
                  <a:srgbClr val="FF0000"/>
                </a:solidFill>
                <a:latin typeface="Cambria" pitchFamily="18" charset="0"/>
              </a:rPr>
              <a:t>was having a great demand during First World War for producing explosives</a:t>
            </a:r>
            <a:r>
              <a:rPr lang="en-US" dirty="0" smtClean="0">
                <a:solidFill>
                  <a:srgbClr val="FF0000"/>
                </a:solidFill>
                <a:latin typeface="Cambria" pitchFamily="18" charset="0"/>
              </a:rPr>
              <a:t>.</a:t>
            </a:r>
          </a:p>
          <a:p>
            <a:pPr marL="457200" indent="-457200" algn="just">
              <a:spcBef>
                <a:spcPts val="0"/>
              </a:spcBef>
              <a:buFont typeface="Wingdings" pitchFamily="2" charset="2"/>
              <a:buChar char="§"/>
            </a:pPr>
            <a:r>
              <a:rPr lang="en-US" dirty="0" smtClean="0">
                <a:solidFill>
                  <a:srgbClr val="0909BF"/>
                </a:solidFill>
                <a:latin typeface="Cambria" pitchFamily="18" charset="0"/>
              </a:rPr>
              <a:t>Thus </a:t>
            </a:r>
            <a:r>
              <a:rPr lang="en-US" dirty="0">
                <a:solidFill>
                  <a:srgbClr val="0909BF"/>
                </a:solidFill>
                <a:latin typeface="Cambria" pitchFamily="18" charset="0"/>
              </a:rPr>
              <a:t>acetone–</a:t>
            </a:r>
            <a:r>
              <a:rPr lang="en-US" dirty="0" err="1">
                <a:solidFill>
                  <a:srgbClr val="0909BF"/>
                </a:solidFill>
                <a:latin typeface="Cambria" pitchFamily="18" charset="0"/>
              </a:rPr>
              <a:t>butanol</a:t>
            </a:r>
            <a:r>
              <a:rPr lang="en-US" dirty="0">
                <a:solidFill>
                  <a:srgbClr val="0909BF"/>
                </a:solidFill>
                <a:latin typeface="Cambria" pitchFamily="18" charset="0"/>
              </a:rPr>
              <a:t> industry was expanded rapidly. </a:t>
            </a:r>
            <a:endParaRPr lang="en-IN" dirty="0">
              <a:solidFill>
                <a:srgbClr val="0909BF"/>
              </a:solidFill>
              <a:latin typeface="Cambri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ctr">
              <a:spcBef>
                <a:spcPts val="0"/>
              </a:spcBef>
              <a:buNone/>
            </a:pPr>
            <a:endParaRPr lang="en-US" b="1" u="sng" dirty="0" smtClean="0">
              <a:solidFill>
                <a:srgbClr val="002060"/>
              </a:solidFill>
            </a:endParaRPr>
          </a:p>
          <a:p>
            <a:pPr marL="0" indent="0" algn="ctr">
              <a:spcBef>
                <a:spcPts val="0"/>
              </a:spcBef>
              <a:buNone/>
            </a:pPr>
            <a:r>
              <a:rPr lang="en-US" sz="3600" b="1" u="sng" dirty="0" smtClean="0">
                <a:solidFill>
                  <a:srgbClr val="002060"/>
                </a:solidFill>
              </a:rPr>
              <a:t>INDUSTRIAL </a:t>
            </a:r>
            <a:r>
              <a:rPr lang="en-US" sz="3600" b="1" u="sng" dirty="0">
                <a:solidFill>
                  <a:srgbClr val="002060"/>
                </a:solidFill>
              </a:rPr>
              <a:t>PRODUCTION OF ACETONE  AND BUTANOL FROM </a:t>
            </a:r>
            <a:r>
              <a:rPr lang="en-US" sz="3600" b="1" u="sng" dirty="0" smtClean="0">
                <a:solidFill>
                  <a:srgbClr val="002060"/>
                </a:solidFill>
              </a:rPr>
              <a:t>CORN</a:t>
            </a:r>
          </a:p>
          <a:p>
            <a:pPr marL="0" indent="0" algn="just">
              <a:spcBef>
                <a:spcPts val="0"/>
              </a:spcBef>
              <a:buNone/>
            </a:pPr>
            <a:endParaRPr lang="en-US" b="1" u="sng" dirty="0" smtClean="0">
              <a:solidFill>
                <a:srgbClr val="00B0F0"/>
              </a:solidFill>
            </a:endParaRPr>
          </a:p>
          <a:p>
            <a:pPr algn="just">
              <a:spcBef>
                <a:spcPts val="0"/>
              </a:spcBef>
            </a:pPr>
            <a:r>
              <a:rPr lang="en-US" b="1" dirty="0" smtClean="0">
                <a:solidFill>
                  <a:srgbClr val="FF0000"/>
                </a:solidFill>
                <a:latin typeface="Cambria" pitchFamily="18" charset="0"/>
              </a:rPr>
              <a:t>This </a:t>
            </a:r>
            <a:r>
              <a:rPr lang="en-US" b="1" dirty="0">
                <a:solidFill>
                  <a:srgbClr val="FF0000"/>
                </a:solidFill>
                <a:latin typeface="Cambria" pitchFamily="18" charset="0"/>
              </a:rPr>
              <a:t>process was reported by </a:t>
            </a:r>
            <a:r>
              <a:rPr lang="en-US" b="1" dirty="0" err="1">
                <a:solidFill>
                  <a:srgbClr val="FF0000"/>
                </a:solidFill>
                <a:latin typeface="Cambria" pitchFamily="18" charset="0"/>
              </a:rPr>
              <a:t>Beesch</a:t>
            </a:r>
            <a:r>
              <a:rPr lang="en-US" b="1" dirty="0">
                <a:solidFill>
                  <a:srgbClr val="FF0000"/>
                </a:solidFill>
                <a:latin typeface="Cambria" pitchFamily="18" charset="0"/>
              </a:rPr>
              <a:t> in 1953. </a:t>
            </a:r>
            <a:r>
              <a:rPr lang="en-US" b="1" dirty="0" smtClean="0">
                <a:solidFill>
                  <a:srgbClr val="FF0000"/>
                </a:solidFill>
                <a:latin typeface="Cambria" pitchFamily="18" charset="0"/>
              </a:rPr>
              <a:t>The method </a:t>
            </a:r>
            <a:r>
              <a:rPr lang="en-US" b="1" dirty="0">
                <a:solidFill>
                  <a:srgbClr val="FF0000"/>
                </a:solidFill>
                <a:latin typeface="Cambria" pitchFamily="18" charset="0"/>
              </a:rPr>
              <a:t>can be divided into following </a:t>
            </a:r>
            <a:r>
              <a:rPr lang="en-US" b="1" dirty="0" smtClean="0">
                <a:solidFill>
                  <a:srgbClr val="FF0000"/>
                </a:solidFill>
                <a:latin typeface="Cambria" pitchFamily="18" charset="0"/>
              </a:rPr>
              <a:t>steps.</a:t>
            </a:r>
            <a:endParaRPr lang="en-IN" b="1" dirty="0" smtClean="0">
              <a:solidFill>
                <a:srgbClr val="FF0000"/>
              </a:solidFill>
              <a:latin typeface="Cambria" pitchFamily="18" charset="0"/>
            </a:endParaRPr>
          </a:p>
          <a:p>
            <a:pPr marL="0" indent="0" algn="just">
              <a:spcBef>
                <a:spcPts val="0"/>
              </a:spcBef>
              <a:buClr>
                <a:srgbClr val="FF0000"/>
              </a:buClr>
              <a:buNone/>
            </a:pPr>
            <a:r>
              <a:rPr lang="en-US" dirty="0" smtClean="0">
                <a:solidFill>
                  <a:srgbClr val="00B050"/>
                </a:solidFill>
              </a:rPr>
              <a:t>	1</a:t>
            </a:r>
            <a:r>
              <a:rPr lang="en-US" dirty="0">
                <a:solidFill>
                  <a:srgbClr val="00B050"/>
                </a:solidFill>
              </a:rPr>
              <a:t>) </a:t>
            </a:r>
            <a:r>
              <a:rPr lang="en-US" b="1" dirty="0">
                <a:solidFill>
                  <a:srgbClr val="00B050"/>
                </a:solidFill>
              </a:rPr>
              <a:t>Microorganism </a:t>
            </a:r>
            <a:endParaRPr lang="en-IN" b="1" dirty="0" smtClean="0">
              <a:solidFill>
                <a:srgbClr val="00B050"/>
              </a:solidFill>
            </a:endParaRPr>
          </a:p>
          <a:p>
            <a:pPr marL="0" indent="0" algn="just">
              <a:spcBef>
                <a:spcPts val="0"/>
              </a:spcBef>
              <a:buClr>
                <a:srgbClr val="FF0000"/>
              </a:buClr>
              <a:buNone/>
            </a:pPr>
            <a:r>
              <a:rPr lang="en-US" b="1" dirty="0" smtClean="0">
                <a:solidFill>
                  <a:srgbClr val="0070C0"/>
                </a:solidFill>
              </a:rPr>
              <a:t>	2</a:t>
            </a:r>
            <a:r>
              <a:rPr lang="en-US" b="1" dirty="0">
                <a:solidFill>
                  <a:srgbClr val="0070C0"/>
                </a:solidFill>
              </a:rPr>
              <a:t>) Inoculum </a:t>
            </a:r>
            <a:r>
              <a:rPr lang="en-US" b="1" dirty="0" smtClean="0">
                <a:solidFill>
                  <a:srgbClr val="0070C0"/>
                </a:solidFill>
              </a:rPr>
              <a:t>preparation</a:t>
            </a:r>
            <a:endParaRPr lang="en-IN" b="1" dirty="0" smtClean="0">
              <a:solidFill>
                <a:srgbClr val="0070C0"/>
              </a:solidFill>
            </a:endParaRPr>
          </a:p>
          <a:p>
            <a:pPr marL="0" indent="0" algn="just">
              <a:spcBef>
                <a:spcPts val="0"/>
              </a:spcBef>
              <a:buClr>
                <a:srgbClr val="FF0000"/>
              </a:buClr>
              <a:buNone/>
            </a:pPr>
            <a:r>
              <a:rPr lang="en-US" b="1" dirty="0" smtClean="0">
                <a:solidFill>
                  <a:srgbClr val="002060"/>
                </a:solidFill>
              </a:rPr>
              <a:t>	3</a:t>
            </a:r>
            <a:r>
              <a:rPr lang="en-US" b="1" dirty="0">
                <a:solidFill>
                  <a:srgbClr val="002060"/>
                </a:solidFill>
              </a:rPr>
              <a:t>) Preparation of fermentation mash </a:t>
            </a:r>
            <a:endParaRPr lang="en-IN" b="1" dirty="0" smtClean="0">
              <a:solidFill>
                <a:srgbClr val="002060"/>
              </a:solidFill>
            </a:endParaRPr>
          </a:p>
          <a:p>
            <a:pPr marL="0" indent="0" algn="just">
              <a:spcBef>
                <a:spcPts val="0"/>
              </a:spcBef>
              <a:buClr>
                <a:srgbClr val="FF0000"/>
              </a:buClr>
              <a:buNone/>
            </a:pPr>
            <a:r>
              <a:rPr lang="en-US" b="1" dirty="0" smtClean="0">
                <a:solidFill>
                  <a:srgbClr val="A24C26"/>
                </a:solidFill>
              </a:rPr>
              <a:t>	4</a:t>
            </a:r>
            <a:r>
              <a:rPr lang="en-US" b="1" dirty="0">
                <a:solidFill>
                  <a:srgbClr val="A24C26"/>
                </a:solidFill>
              </a:rPr>
              <a:t>) Fermentation </a:t>
            </a:r>
            <a:r>
              <a:rPr lang="en-US" b="1" dirty="0" smtClean="0">
                <a:solidFill>
                  <a:srgbClr val="A24C26"/>
                </a:solidFill>
              </a:rPr>
              <a:t>Process</a:t>
            </a:r>
            <a:endParaRPr lang="en-IN" b="1" dirty="0" smtClean="0">
              <a:solidFill>
                <a:srgbClr val="A24C26"/>
              </a:solidFill>
            </a:endParaRPr>
          </a:p>
          <a:p>
            <a:pPr marL="0" indent="0" algn="just">
              <a:spcBef>
                <a:spcPts val="0"/>
              </a:spcBef>
              <a:buClr>
                <a:srgbClr val="FF0000"/>
              </a:buClr>
              <a:buNone/>
            </a:pPr>
            <a:r>
              <a:rPr lang="en-US" b="1" dirty="0" smtClean="0">
                <a:solidFill>
                  <a:srgbClr val="959D2F"/>
                </a:solidFill>
              </a:rPr>
              <a:t>	5</a:t>
            </a:r>
            <a:r>
              <a:rPr lang="en-US" b="1" dirty="0">
                <a:solidFill>
                  <a:srgbClr val="959D2F"/>
                </a:solidFill>
              </a:rPr>
              <a:t>) Recovery by fractionation and distillation</a:t>
            </a:r>
            <a:r>
              <a:rPr lang="en-US" dirty="0">
                <a:solidFill>
                  <a:srgbClr val="959D2F"/>
                </a:solidFill>
              </a:rPr>
              <a:t> </a:t>
            </a:r>
            <a:endParaRPr lang="en-IN" dirty="0">
              <a:solidFill>
                <a:srgbClr val="959D2F"/>
              </a:solidFill>
            </a:endParaRPr>
          </a:p>
          <a:p>
            <a:pPr algn="just">
              <a:spcBef>
                <a:spcPts val="0"/>
              </a:spcBef>
              <a:buNone/>
            </a:pPr>
            <a:r>
              <a:rPr lang="en-US" dirty="0">
                <a:solidFill>
                  <a:srgbClr val="4E19B9"/>
                </a:solidFill>
              </a:rPr>
              <a:t> </a:t>
            </a:r>
            <a:endParaRPr lang="en-IN" dirty="0">
              <a:solidFill>
                <a:srgbClr val="4E19B9"/>
              </a:solidFill>
            </a:endParaRPr>
          </a:p>
          <a:p>
            <a:pPr>
              <a:buNone/>
            </a:pP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lvl="0" indent="0" algn="just">
              <a:spcBef>
                <a:spcPts val="0"/>
              </a:spcBef>
              <a:buClr>
                <a:srgbClr val="FF0000"/>
              </a:buClr>
              <a:buNone/>
            </a:pPr>
            <a:r>
              <a:rPr lang="en-US" b="1" u="sng" dirty="0" smtClean="0">
                <a:solidFill>
                  <a:srgbClr val="7030A0"/>
                </a:solidFill>
              </a:rPr>
              <a:t>1.  </a:t>
            </a:r>
            <a:r>
              <a:rPr lang="en-US" b="1" u="sng" dirty="0" smtClean="0">
                <a:solidFill>
                  <a:srgbClr val="7030A0"/>
                </a:solidFill>
                <a:latin typeface="Cambria" pitchFamily="18" charset="0"/>
              </a:rPr>
              <a:t>MICROORGANISM </a:t>
            </a:r>
            <a:r>
              <a:rPr lang="en-US" dirty="0" smtClean="0">
                <a:solidFill>
                  <a:srgbClr val="7030A0"/>
                </a:solidFill>
                <a:latin typeface="Cambria" pitchFamily="18" charset="0"/>
              </a:rPr>
              <a:t> -</a:t>
            </a:r>
          </a:p>
          <a:p>
            <a:pPr lvl="0" algn="just">
              <a:spcBef>
                <a:spcPts val="0"/>
              </a:spcBef>
            </a:pPr>
            <a:r>
              <a:rPr lang="en-US" dirty="0" smtClean="0">
                <a:solidFill>
                  <a:srgbClr val="FF0000"/>
                </a:solidFill>
                <a:latin typeface="Cambria" pitchFamily="18" charset="0"/>
              </a:rPr>
              <a:t>Many </a:t>
            </a:r>
            <a:r>
              <a:rPr lang="en-US" dirty="0">
                <a:solidFill>
                  <a:srgbClr val="FF0000"/>
                </a:solidFill>
                <a:latin typeface="Cambria" pitchFamily="18" charset="0"/>
              </a:rPr>
              <a:t>bacteria can produce small amount of N-</a:t>
            </a:r>
            <a:r>
              <a:rPr lang="en-US" dirty="0" err="1">
                <a:solidFill>
                  <a:srgbClr val="FF0000"/>
                </a:solidFill>
                <a:latin typeface="Cambria" pitchFamily="18" charset="0"/>
              </a:rPr>
              <a:t>butanol</a:t>
            </a:r>
            <a:r>
              <a:rPr lang="en-US" dirty="0">
                <a:solidFill>
                  <a:srgbClr val="FF0000"/>
                </a:solidFill>
                <a:latin typeface="Cambria" pitchFamily="18" charset="0"/>
              </a:rPr>
              <a:t> but only certain Clostridium species produce this compound at commercially acceptable level</a:t>
            </a:r>
            <a:r>
              <a:rPr lang="en-US" dirty="0" smtClean="0">
                <a:solidFill>
                  <a:srgbClr val="FF0000"/>
                </a:solidFill>
                <a:latin typeface="Cambria" pitchFamily="18" charset="0"/>
              </a:rPr>
              <a:t>.</a:t>
            </a:r>
          </a:p>
          <a:p>
            <a:pPr lvl="0" algn="just">
              <a:spcBef>
                <a:spcPts val="0"/>
              </a:spcBef>
            </a:pPr>
            <a:r>
              <a:rPr lang="en-US" dirty="0" smtClean="0">
                <a:solidFill>
                  <a:srgbClr val="0909BF"/>
                </a:solidFill>
                <a:latin typeface="Cambria" pitchFamily="18" charset="0"/>
              </a:rPr>
              <a:t>These </a:t>
            </a:r>
            <a:r>
              <a:rPr lang="en-US" dirty="0">
                <a:solidFill>
                  <a:srgbClr val="0909BF"/>
                </a:solidFill>
                <a:latin typeface="Cambria" pitchFamily="18" charset="0"/>
              </a:rPr>
              <a:t>Clostridium species are anaerobic, motile, spore forming rods</a:t>
            </a:r>
            <a:r>
              <a:rPr lang="en-US" dirty="0" smtClean="0">
                <a:solidFill>
                  <a:srgbClr val="0909BF"/>
                </a:solidFill>
                <a:latin typeface="Cambria" pitchFamily="18" charset="0"/>
              </a:rPr>
              <a:t>.</a:t>
            </a:r>
          </a:p>
          <a:p>
            <a:pPr lvl="0" algn="just">
              <a:spcBef>
                <a:spcPts val="0"/>
              </a:spcBef>
            </a:pPr>
            <a:r>
              <a:rPr lang="en-US" dirty="0" smtClean="0">
                <a:solidFill>
                  <a:srgbClr val="FF0000"/>
                </a:solidFill>
                <a:latin typeface="Cambria" pitchFamily="18" charset="0"/>
              </a:rPr>
              <a:t>These </a:t>
            </a:r>
            <a:r>
              <a:rPr lang="en-US" dirty="0">
                <a:solidFill>
                  <a:srgbClr val="FF0000"/>
                </a:solidFill>
                <a:latin typeface="Cambria" pitchFamily="18" charset="0"/>
              </a:rPr>
              <a:t>Clostridium species first synthesize butyric acid and acetic acid and then they convert these acids to </a:t>
            </a:r>
            <a:r>
              <a:rPr lang="en-US" dirty="0" err="1">
                <a:solidFill>
                  <a:srgbClr val="FF0000"/>
                </a:solidFill>
                <a:latin typeface="Cambria" pitchFamily="18" charset="0"/>
              </a:rPr>
              <a:t>butanol</a:t>
            </a:r>
            <a:r>
              <a:rPr lang="en-US" dirty="0">
                <a:solidFill>
                  <a:srgbClr val="FF0000"/>
                </a:solidFill>
                <a:latin typeface="Cambria" pitchFamily="18" charset="0"/>
              </a:rPr>
              <a:t> and acetone respectively</a:t>
            </a:r>
            <a:r>
              <a:rPr lang="en-US" dirty="0" smtClean="0">
                <a:solidFill>
                  <a:srgbClr val="FF0000"/>
                </a:solidFill>
                <a:latin typeface="Cambria" pitchFamily="18" charset="0"/>
              </a:rPr>
              <a:t>.</a:t>
            </a:r>
          </a:p>
          <a:p>
            <a:pPr marL="0" lvl="0" indent="0" algn="just">
              <a:spcBef>
                <a:spcPts val="0"/>
              </a:spcBef>
              <a:buNone/>
            </a:pPr>
            <a:endParaRPr lang="en-US" dirty="0" smtClean="0">
              <a:solidFill>
                <a:srgbClr val="FF0000"/>
              </a:solidFill>
              <a:latin typeface="Cambria" pitchFamily="18" charset="0"/>
            </a:endParaRPr>
          </a:p>
          <a:p>
            <a:pPr lvl="0" algn="just">
              <a:spcBef>
                <a:spcPts val="0"/>
              </a:spcBef>
            </a:pPr>
            <a:r>
              <a:rPr lang="en-US" dirty="0" smtClean="0">
                <a:solidFill>
                  <a:srgbClr val="0909BF"/>
                </a:solidFill>
                <a:latin typeface="Cambria" pitchFamily="18" charset="0"/>
              </a:rPr>
              <a:t>There </a:t>
            </a:r>
            <a:r>
              <a:rPr lang="en-US" dirty="0">
                <a:solidFill>
                  <a:srgbClr val="0909BF"/>
                </a:solidFill>
                <a:latin typeface="Cambria" pitchFamily="18" charset="0"/>
              </a:rPr>
              <a:t>are two groups of Clostridium species</a:t>
            </a:r>
            <a:r>
              <a:rPr lang="en-US" dirty="0" smtClean="0">
                <a:solidFill>
                  <a:srgbClr val="0909BF"/>
                </a:solidFill>
                <a:latin typeface="Cambria" pitchFamily="18" charset="0"/>
              </a:rPr>
              <a:t>.</a:t>
            </a:r>
          </a:p>
          <a:p>
            <a:pPr lvl="0" algn="just">
              <a:spcBef>
                <a:spcPts val="0"/>
              </a:spcBef>
            </a:pPr>
            <a:r>
              <a:rPr lang="en-US" dirty="0" smtClean="0">
                <a:solidFill>
                  <a:srgbClr val="FF0000"/>
                </a:solidFill>
                <a:latin typeface="Cambria" pitchFamily="18" charset="0"/>
              </a:rPr>
              <a:t>Both </a:t>
            </a:r>
            <a:r>
              <a:rPr lang="en-US" dirty="0">
                <a:solidFill>
                  <a:srgbClr val="FF0000"/>
                </a:solidFill>
                <a:latin typeface="Cambria" pitchFamily="18" charset="0"/>
              </a:rPr>
              <a:t>of which are non pathogenic. </a:t>
            </a:r>
            <a:endParaRPr lang="en-IN" dirty="0">
              <a:solidFill>
                <a:srgbClr val="FF0000"/>
              </a:solidFill>
              <a:latin typeface="Cambria" pitchFamily="18" charset="0"/>
            </a:endParaRP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Font typeface="Wingdings" pitchFamily="2" charset="2"/>
              <a:buChar char="§"/>
            </a:pPr>
            <a:r>
              <a:rPr lang="en-US" u="sng" dirty="0" smtClean="0">
                <a:solidFill>
                  <a:srgbClr val="FF0000"/>
                </a:solidFill>
              </a:rPr>
              <a:t>Group </a:t>
            </a:r>
            <a:r>
              <a:rPr lang="en-US" u="sng" dirty="0">
                <a:solidFill>
                  <a:srgbClr val="FF0000"/>
                </a:solidFill>
              </a:rPr>
              <a:t>I</a:t>
            </a:r>
            <a:r>
              <a:rPr lang="en-US" dirty="0">
                <a:solidFill>
                  <a:srgbClr val="FF0000"/>
                </a:solidFill>
              </a:rPr>
              <a:t> </a:t>
            </a:r>
            <a:r>
              <a:rPr lang="en-US" dirty="0" smtClean="0">
                <a:solidFill>
                  <a:srgbClr val="FF0000"/>
                </a:solidFill>
              </a:rPr>
              <a:t>–</a:t>
            </a:r>
          </a:p>
          <a:p>
            <a:pPr algn="just">
              <a:buFont typeface="Wingdings" pitchFamily="2" charset="2"/>
              <a:buChar char="§"/>
            </a:pPr>
            <a:r>
              <a:rPr lang="en-US" dirty="0" smtClean="0">
                <a:solidFill>
                  <a:srgbClr val="FF0000"/>
                </a:solidFill>
                <a:latin typeface="Cambria" pitchFamily="18" charset="0"/>
              </a:rPr>
              <a:t>consist </a:t>
            </a:r>
            <a:r>
              <a:rPr lang="en-US" dirty="0">
                <a:solidFill>
                  <a:srgbClr val="FF0000"/>
                </a:solidFill>
                <a:latin typeface="Cambria" pitchFamily="18" charset="0"/>
              </a:rPr>
              <a:t>of </a:t>
            </a:r>
            <a:r>
              <a:rPr lang="en-US" b="1" i="1" dirty="0" smtClean="0">
                <a:solidFill>
                  <a:srgbClr val="FF0000"/>
                </a:solidFill>
                <a:latin typeface="Cambria" pitchFamily="18" charset="0"/>
              </a:rPr>
              <a:t>Cl. </a:t>
            </a:r>
            <a:r>
              <a:rPr lang="en-US" b="1" i="1" dirty="0" err="1">
                <a:solidFill>
                  <a:srgbClr val="FF0000"/>
                </a:solidFill>
                <a:latin typeface="Cambria" pitchFamily="18" charset="0"/>
              </a:rPr>
              <a:t>butyricum</a:t>
            </a:r>
            <a:r>
              <a:rPr lang="en-US" dirty="0">
                <a:solidFill>
                  <a:srgbClr val="FF0000"/>
                </a:solidFill>
                <a:latin typeface="Cambria" pitchFamily="18" charset="0"/>
              </a:rPr>
              <a:t> which produces  acetic acid and butyric acid and gas (CO</a:t>
            </a:r>
            <a:r>
              <a:rPr lang="en-US" baseline="-25000" dirty="0">
                <a:solidFill>
                  <a:srgbClr val="FF0000"/>
                </a:solidFill>
                <a:latin typeface="Cambria" pitchFamily="18" charset="0"/>
              </a:rPr>
              <a:t>2 </a:t>
            </a:r>
            <a:r>
              <a:rPr lang="en-US" dirty="0">
                <a:solidFill>
                  <a:srgbClr val="FF0000"/>
                </a:solidFill>
                <a:latin typeface="Cambria" pitchFamily="18" charset="0"/>
              </a:rPr>
              <a:t>&amp; H</a:t>
            </a:r>
            <a:r>
              <a:rPr lang="en-US" baseline="-25000" dirty="0">
                <a:solidFill>
                  <a:srgbClr val="FF0000"/>
                </a:solidFill>
                <a:latin typeface="Cambria" pitchFamily="18" charset="0"/>
              </a:rPr>
              <a:t>2</a:t>
            </a:r>
            <a:r>
              <a:rPr lang="en-US" dirty="0">
                <a:solidFill>
                  <a:srgbClr val="FF0000"/>
                </a:solidFill>
                <a:latin typeface="Cambria" pitchFamily="18" charset="0"/>
              </a:rPr>
              <a:t>) without reducing the acid to corresponding solvents </a:t>
            </a:r>
            <a:r>
              <a:rPr lang="en-US" dirty="0" smtClean="0">
                <a:solidFill>
                  <a:srgbClr val="FF0000"/>
                </a:solidFill>
                <a:latin typeface="Cambria" pitchFamily="18" charset="0"/>
              </a:rPr>
              <a:t>.</a:t>
            </a:r>
            <a:endParaRPr lang="en-IN" dirty="0" smtClean="0">
              <a:solidFill>
                <a:srgbClr val="FF0000"/>
              </a:solidFill>
              <a:latin typeface="Cambria" pitchFamily="18" charset="0"/>
            </a:endParaRPr>
          </a:p>
          <a:p>
            <a:pPr algn="just">
              <a:buFont typeface="Wingdings" pitchFamily="2" charset="2"/>
              <a:buChar char="§"/>
            </a:pPr>
            <a:r>
              <a:rPr lang="en-US" u="sng" dirty="0" smtClean="0">
                <a:solidFill>
                  <a:srgbClr val="0909BF"/>
                </a:solidFill>
                <a:latin typeface="Cambria" pitchFamily="18" charset="0"/>
              </a:rPr>
              <a:t>Group II</a:t>
            </a:r>
            <a:r>
              <a:rPr lang="en-US" dirty="0" smtClean="0">
                <a:solidFill>
                  <a:srgbClr val="0909BF"/>
                </a:solidFill>
                <a:latin typeface="Cambria" pitchFamily="18" charset="0"/>
              </a:rPr>
              <a:t>—</a:t>
            </a:r>
          </a:p>
          <a:p>
            <a:pPr algn="just">
              <a:buFont typeface="Wingdings" pitchFamily="2" charset="2"/>
              <a:buChar char="§"/>
            </a:pPr>
            <a:r>
              <a:rPr lang="en-US" dirty="0" smtClean="0">
                <a:solidFill>
                  <a:srgbClr val="0909BF"/>
                </a:solidFill>
                <a:latin typeface="Cambria" pitchFamily="18" charset="0"/>
              </a:rPr>
              <a:t>consist </a:t>
            </a:r>
            <a:r>
              <a:rPr lang="en-US" dirty="0">
                <a:solidFill>
                  <a:srgbClr val="0909BF"/>
                </a:solidFill>
                <a:latin typeface="Cambria" pitchFamily="18" charset="0"/>
              </a:rPr>
              <a:t>of </a:t>
            </a:r>
            <a:r>
              <a:rPr lang="en-US" b="1" i="1" dirty="0" smtClean="0">
                <a:solidFill>
                  <a:srgbClr val="0909BF"/>
                </a:solidFill>
                <a:latin typeface="Cambria" pitchFamily="18" charset="0"/>
              </a:rPr>
              <a:t>Cl. </a:t>
            </a:r>
            <a:r>
              <a:rPr lang="en-US" b="1" i="1" dirty="0" err="1">
                <a:solidFill>
                  <a:srgbClr val="0909BF"/>
                </a:solidFill>
                <a:latin typeface="Cambria" pitchFamily="18" charset="0"/>
              </a:rPr>
              <a:t>acetobutylicum</a:t>
            </a:r>
            <a:r>
              <a:rPr lang="en-US" dirty="0">
                <a:solidFill>
                  <a:srgbClr val="0909BF"/>
                </a:solidFill>
                <a:latin typeface="Cambria" pitchFamily="18" charset="0"/>
              </a:rPr>
              <a:t> which is able to carry out the further    reduction of acids to solvents . </a:t>
            </a:r>
            <a:endParaRPr lang="en-IN" dirty="0">
              <a:solidFill>
                <a:srgbClr val="0909BF"/>
              </a:solidFill>
              <a:latin typeface="Cambria" pitchFamily="18" charset="0"/>
            </a:endParaRPr>
          </a:p>
          <a:p>
            <a:pPr marL="0" indent="0">
              <a:buNone/>
            </a:pPr>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40000" lnSpcReduction="20000"/>
          </a:bodyPr>
          <a:lstStyle/>
          <a:p>
            <a:pPr marL="0" lvl="0" indent="0" algn="just">
              <a:buClr>
                <a:srgbClr val="FF0000"/>
              </a:buClr>
              <a:buNone/>
            </a:pPr>
            <a:r>
              <a:rPr lang="en-US" sz="7500" b="1" u="sng" dirty="0" smtClean="0">
                <a:solidFill>
                  <a:srgbClr val="7030A0"/>
                </a:solidFill>
                <a:latin typeface="Arial Rounded MT Bold" pitchFamily="34" charset="0"/>
              </a:rPr>
              <a:t>2. INOCULUM  PREPARATION</a:t>
            </a:r>
            <a:r>
              <a:rPr lang="en-US" sz="7500" dirty="0">
                <a:solidFill>
                  <a:srgbClr val="7030A0"/>
                </a:solidFill>
                <a:latin typeface="Arial Rounded MT Bold" pitchFamily="34" charset="0"/>
              </a:rPr>
              <a:t> </a:t>
            </a:r>
            <a:r>
              <a:rPr lang="en-US" sz="7500" dirty="0" smtClean="0">
                <a:solidFill>
                  <a:srgbClr val="7030A0"/>
                </a:solidFill>
                <a:latin typeface="Arial Rounded MT Bold" pitchFamily="34" charset="0"/>
              </a:rPr>
              <a:t>-</a:t>
            </a:r>
          </a:p>
          <a:p>
            <a:pPr lvl="0" algn="just">
              <a:buFont typeface="Wingdings" pitchFamily="2" charset="2"/>
              <a:buChar char="§"/>
            </a:pPr>
            <a:r>
              <a:rPr lang="en-US" sz="6500" dirty="0">
                <a:solidFill>
                  <a:srgbClr val="FF0000"/>
                </a:solidFill>
              </a:rPr>
              <a:t> </a:t>
            </a:r>
            <a:r>
              <a:rPr lang="en-US" sz="6500" dirty="0" smtClean="0">
                <a:solidFill>
                  <a:srgbClr val="FF0000"/>
                </a:solidFill>
                <a:latin typeface="Cambria" pitchFamily="18" charset="0"/>
              </a:rPr>
              <a:t>Spores of </a:t>
            </a:r>
            <a:r>
              <a:rPr lang="en-US" sz="6500" b="1" i="1" dirty="0" smtClean="0">
                <a:solidFill>
                  <a:srgbClr val="FF0000"/>
                </a:solidFill>
                <a:latin typeface="Cambria" pitchFamily="18" charset="0"/>
              </a:rPr>
              <a:t>Clostridium </a:t>
            </a:r>
            <a:r>
              <a:rPr lang="en-US" sz="6500" b="1" i="1" dirty="0" err="1" smtClean="0">
                <a:solidFill>
                  <a:srgbClr val="FF0000"/>
                </a:solidFill>
                <a:latin typeface="Cambria" pitchFamily="18" charset="0"/>
              </a:rPr>
              <a:t>acetobutylicum</a:t>
            </a:r>
            <a:r>
              <a:rPr lang="en-US" sz="6500" dirty="0" smtClean="0">
                <a:solidFill>
                  <a:srgbClr val="FF0000"/>
                </a:solidFill>
                <a:latin typeface="Cambria" pitchFamily="18" charset="0"/>
              </a:rPr>
              <a:t> is used for preparing the inoculum. Steps of inoculum preparation are as follows.</a:t>
            </a:r>
            <a:endParaRPr lang="en-IN" sz="6500" dirty="0" smtClean="0">
              <a:solidFill>
                <a:srgbClr val="FF0000"/>
              </a:solidFill>
              <a:latin typeface="Cambria" pitchFamily="18" charset="0"/>
            </a:endParaRPr>
          </a:p>
          <a:p>
            <a:pPr lvl="0" algn="just">
              <a:buFont typeface="Wingdings" pitchFamily="2" charset="2"/>
              <a:buChar char="§"/>
            </a:pPr>
            <a:r>
              <a:rPr lang="en-US" sz="6500" dirty="0" smtClean="0">
                <a:solidFill>
                  <a:srgbClr val="0070C0"/>
                </a:solidFill>
                <a:latin typeface="Cambria" pitchFamily="18" charset="0"/>
              </a:rPr>
              <a:t>A) Some of them are added to the sterilized corn or potato mash containing 4 % starch in test tube. The tube with its content is placed in boiling water bath for 90 sec to rejuvenate the culture. The temp of tube is reduced to 37</a:t>
            </a:r>
            <a:r>
              <a:rPr lang="en-US" sz="6500" baseline="30000" dirty="0" smtClean="0">
                <a:solidFill>
                  <a:srgbClr val="0070C0"/>
                </a:solidFill>
                <a:latin typeface="Cambria" pitchFamily="18" charset="0"/>
              </a:rPr>
              <a:t>0</a:t>
            </a:r>
            <a:r>
              <a:rPr lang="en-US" sz="6500" dirty="0" smtClean="0">
                <a:solidFill>
                  <a:srgbClr val="0070C0"/>
                </a:solidFill>
                <a:latin typeface="Cambria" pitchFamily="18" charset="0"/>
              </a:rPr>
              <a:t>C after which it is incubated for 20 - 24 hrs.</a:t>
            </a:r>
            <a:endParaRPr lang="en-IN" sz="6500" dirty="0" smtClean="0">
              <a:solidFill>
                <a:srgbClr val="0070C0"/>
              </a:solidFill>
              <a:latin typeface="Cambria" pitchFamily="18" charset="0"/>
            </a:endParaRPr>
          </a:p>
          <a:p>
            <a:pPr lvl="0" algn="just">
              <a:buFont typeface="Wingdings" pitchFamily="2" charset="2"/>
              <a:buChar char="§"/>
            </a:pPr>
            <a:r>
              <a:rPr lang="en-US" sz="6500" dirty="0" smtClean="0">
                <a:solidFill>
                  <a:srgbClr val="002060"/>
                </a:solidFill>
                <a:latin typeface="Cambria" pitchFamily="18" charset="0"/>
              </a:rPr>
              <a:t>B) The content of the tube is used to inoculate conical flask containing 600 ml of sterilized 6% corn mash. </a:t>
            </a:r>
            <a:endParaRPr lang="en-IN" sz="6500" dirty="0" smtClean="0">
              <a:solidFill>
                <a:srgbClr val="002060"/>
              </a:solidFill>
              <a:latin typeface="Cambria" pitchFamily="18" charset="0"/>
            </a:endParaRPr>
          </a:p>
          <a:p>
            <a:pPr lvl="0" algn="just">
              <a:buFont typeface="Wingdings" pitchFamily="2" charset="2"/>
              <a:buChar char="§"/>
            </a:pPr>
            <a:r>
              <a:rPr lang="en-US" sz="6500" dirty="0" smtClean="0">
                <a:solidFill>
                  <a:srgbClr val="189049"/>
                </a:solidFill>
                <a:latin typeface="Cambria" pitchFamily="18" charset="0"/>
              </a:rPr>
              <a:t>C) The content of flask is used to inoculate culture vessel containing 3 lit of sterilized 6 % corn mash. </a:t>
            </a:r>
            <a:endParaRPr lang="en-IN" sz="6500" dirty="0" smtClean="0">
              <a:solidFill>
                <a:srgbClr val="189049"/>
              </a:solidFill>
              <a:latin typeface="Cambria" pitchFamily="18" charset="0"/>
            </a:endParaRPr>
          </a:p>
          <a:p>
            <a:pPr lvl="0" algn="just">
              <a:buFont typeface="Wingdings" pitchFamily="2" charset="2"/>
              <a:buChar char="§"/>
            </a:pPr>
            <a:r>
              <a:rPr lang="en-US" sz="6500" dirty="0" smtClean="0">
                <a:solidFill>
                  <a:srgbClr val="4E19B9"/>
                </a:solidFill>
                <a:latin typeface="Cambria" pitchFamily="18" charset="0"/>
              </a:rPr>
              <a:t>D) The content of the last culture vessel are used to seed about 15000 lit. of sterilized 8% corn mash contained in 20000 </a:t>
            </a:r>
            <a:r>
              <a:rPr lang="en-US" sz="6500" dirty="0" err="1" smtClean="0">
                <a:solidFill>
                  <a:srgbClr val="4E19B9"/>
                </a:solidFill>
                <a:latin typeface="Cambria" pitchFamily="18" charset="0"/>
              </a:rPr>
              <a:t>lits</a:t>
            </a:r>
            <a:r>
              <a:rPr lang="en-US" sz="6500" dirty="0" smtClean="0">
                <a:solidFill>
                  <a:srgbClr val="4E19B9"/>
                </a:solidFill>
                <a:latin typeface="Cambria" pitchFamily="18" charset="0"/>
              </a:rPr>
              <a:t> culture tank.</a:t>
            </a:r>
            <a:endParaRPr lang="en-IN" sz="6500" dirty="0" smtClean="0">
              <a:solidFill>
                <a:srgbClr val="4E19B9"/>
              </a:solidFill>
              <a:latin typeface="Cambria" pitchFamily="18" charset="0"/>
            </a:endParaRPr>
          </a:p>
          <a:p>
            <a:pPr lvl="0" algn="just">
              <a:buFont typeface="Wingdings" pitchFamily="2" charset="2"/>
              <a:buChar char="§"/>
            </a:pPr>
            <a:r>
              <a:rPr lang="en-US" sz="6500" dirty="0" smtClean="0">
                <a:solidFill>
                  <a:schemeClr val="accent6">
                    <a:lumMod val="75000"/>
                  </a:schemeClr>
                </a:solidFill>
                <a:latin typeface="Cambria" pitchFamily="18" charset="0"/>
              </a:rPr>
              <a:t>The atmosphere of sterilized inert gas (CO</a:t>
            </a:r>
            <a:r>
              <a:rPr lang="en-US" sz="6500" baseline="-25000" dirty="0" smtClean="0">
                <a:solidFill>
                  <a:schemeClr val="accent6">
                    <a:lumMod val="75000"/>
                  </a:schemeClr>
                </a:solidFill>
                <a:latin typeface="Cambria" pitchFamily="18" charset="0"/>
              </a:rPr>
              <a:t>2</a:t>
            </a:r>
            <a:r>
              <a:rPr lang="en-US" sz="6500" dirty="0" smtClean="0">
                <a:solidFill>
                  <a:schemeClr val="accent6">
                    <a:lumMod val="75000"/>
                  </a:schemeClr>
                </a:solidFill>
                <a:latin typeface="Cambria" pitchFamily="18" charset="0"/>
              </a:rPr>
              <a:t>  &amp; H</a:t>
            </a:r>
            <a:r>
              <a:rPr lang="en-US" sz="6500" baseline="-25000" dirty="0" smtClean="0">
                <a:solidFill>
                  <a:schemeClr val="accent6">
                    <a:lumMod val="75000"/>
                  </a:schemeClr>
                </a:solidFill>
                <a:latin typeface="Cambria" pitchFamily="18" charset="0"/>
              </a:rPr>
              <a:t>2</a:t>
            </a:r>
            <a:r>
              <a:rPr lang="en-US" sz="6500" dirty="0" smtClean="0">
                <a:solidFill>
                  <a:schemeClr val="accent6">
                    <a:lumMod val="75000"/>
                  </a:schemeClr>
                </a:solidFill>
                <a:latin typeface="Cambria" pitchFamily="18" charset="0"/>
              </a:rPr>
              <a:t>) is maintained over the inoculated mash in order to provide anaerobic conditions and to reduce the chances of contamination.</a:t>
            </a:r>
            <a:endParaRPr lang="en-IN" sz="6500" dirty="0" smtClean="0">
              <a:solidFill>
                <a:schemeClr val="accent6">
                  <a:lumMod val="75000"/>
                </a:schemeClr>
              </a:solidFill>
              <a:latin typeface="Cambria" pitchFamily="18" charset="0"/>
            </a:endParaRPr>
          </a:p>
          <a:p>
            <a:pPr>
              <a:buNone/>
            </a:pP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idx="1"/>
          </p:nvPr>
        </p:nvSpPr>
        <p:spPr bwMode="auto">
          <a:xfrm>
            <a:off x="0" y="0"/>
            <a:ext cx="9144000" cy="6858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
                <a:srgbClr val="FF0000"/>
              </a:buClr>
              <a:buSzTx/>
              <a:buNone/>
              <a:tabLst>
                <a:tab pos="457200" algn="l"/>
              </a:tabLst>
            </a:pPr>
            <a:r>
              <a:rPr lang="en-US" sz="3000" b="1" u="sng" dirty="0" smtClean="0">
                <a:solidFill>
                  <a:srgbClr val="7030A0"/>
                </a:solidFill>
                <a:latin typeface="Arial Rounded MT Bold" pitchFamily="34" charset="0"/>
                <a:ea typeface="Times New Roman" pitchFamily="18" charset="0"/>
                <a:cs typeface="Arial" pitchFamily="34" charset="0"/>
              </a:rPr>
              <a:t>3. </a:t>
            </a:r>
            <a:r>
              <a:rPr kumimoji="0" lang="en-US" sz="3000" b="1" i="0" u="sng" strike="noStrike" cap="none" normalizeH="0" baseline="0" dirty="0" smtClean="0">
                <a:ln>
                  <a:noFill/>
                </a:ln>
                <a:solidFill>
                  <a:srgbClr val="7030A0"/>
                </a:solidFill>
                <a:effectLst/>
                <a:latin typeface="Arial Rounded MT Bold" pitchFamily="34" charset="0"/>
                <a:ea typeface="Times New Roman" pitchFamily="18" charset="0"/>
                <a:cs typeface="Arial" pitchFamily="34" charset="0"/>
              </a:rPr>
              <a:t>PREPARATION OF FERMENTATION MASH</a:t>
            </a:r>
            <a:r>
              <a:rPr kumimoji="0" lang="en-US" sz="3000" b="0" i="0" u="none" strike="noStrike" cap="none" normalizeH="0" baseline="0" dirty="0" smtClean="0">
                <a:ln>
                  <a:noFill/>
                </a:ln>
                <a:solidFill>
                  <a:srgbClr val="7030A0"/>
                </a:solidFill>
                <a:effectLst/>
                <a:latin typeface="Arial Rounded MT Bold" pitchFamily="34" charset="0"/>
                <a:ea typeface="Times New Roman" pitchFamily="18" charset="0"/>
                <a:cs typeface="Arial" pitchFamily="34" charset="0"/>
              </a:rPr>
              <a:t> –</a:t>
            </a:r>
          </a:p>
          <a:p>
            <a:pPr marR="0" lvl="0" algn="just" defTabSz="914400" rtl="0" eaLnBrk="1" fontAlgn="base" latinLnBrk="0" hangingPunct="1">
              <a:lnSpc>
                <a:spcPct val="100000"/>
              </a:lnSpc>
              <a:spcBef>
                <a:spcPct val="0"/>
              </a:spcBef>
              <a:spcAft>
                <a:spcPct val="0"/>
              </a:spcAft>
              <a:buSzTx/>
              <a:buFont typeface="Wingdings" pitchFamily="2" charset="2"/>
              <a:buChar char="§"/>
              <a:tabLst>
                <a:tab pos="457200" algn="l"/>
              </a:tabLst>
            </a:pPr>
            <a:r>
              <a:rPr kumimoji="0" lang="en-US" sz="2700" b="0" i="0" u="none" strike="noStrike" cap="none" normalizeH="0" baseline="0" dirty="0" smtClean="0">
                <a:ln>
                  <a:noFill/>
                </a:ln>
                <a:solidFill>
                  <a:srgbClr val="FF0000"/>
                </a:solidFill>
                <a:effectLst/>
                <a:latin typeface="Cambria" pitchFamily="18" charset="0"/>
                <a:ea typeface="Times New Roman" pitchFamily="18" charset="0"/>
                <a:cs typeface="Arial" pitchFamily="34" charset="0"/>
              </a:rPr>
              <a:t>When the corn (starchy raw material) is used as a raw material, it is screened  &amp; passed over the magnet to remove the dust and metallic ions.</a:t>
            </a:r>
          </a:p>
          <a:p>
            <a:pPr marR="0" lvl="0" algn="just" defTabSz="914400" rtl="0" eaLnBrk="1" fontAlgn="base" latinLnBrk="0" hangingPunct="1">
              <a:lnSpc>
                <a:spcPct val="100000"/>
              </a:lnSpc>
              <a:spcBef>
                <a:spcPct val="0"/>
              </a:spcBef>
              <a:spcAft>
                <a:spcPct val="0"/>
              </a:spcAft>
              <a:buSzTx/>
              <a:buFont typeface="Wingdings" pitchFamily="2" charset="2"/>
              <a:buChar char="§"/>
              <a:tabLst>
                <a:tab pos="457200" algn="l"/>
              </a:tabLst>
            </a:pPr>
            <a:r>
              <a:rPr kumimoji="0" lang="en-US" sz="2700" b="0" i="0" u="none" strike="noStrike" cap="none" normalizeH="0" baseline="0" dirty="0" smtClean="0">
                <a:ln>
                  <a:noFill/>
                </a:ln>
                <a:solidFill>
                  <a:srgbClr val="00B050"/>
                </a:solidFill>
                <a:effectLst/>
                <a:latin typeface="Cambria" pitchFamily="18" charset="0"/>
                <a:ea typeface="Times New Roman" pitchFamily="18" charset="0"/>
                <a:cs typeface="Arial" pitchFamily="34" charset="0"/>
              </a:rPr>
              <a:t>The corn is allowed to germinate, corn oil is separated from germinated corn and pressed corn mass is then ground to a fine powder in hammer mill.</a:t>
            </a:r>
          </a:p>
          <a:p>
            <a:pPr marR="0" lvl="0" algn="just" defTabSz="914400" rtl="0" eaLnBrk="1" fontAlgn="base" latinLnBrk="0" hangingPunct="1">
              <a:lnSpc>
                <a:spcPct val="100000"/>
              </a:lnSpc>
              <a:spcBef>
                <a:spcPct val="0"/>
              </a:spcBef>
              <a:spcAft>
                <a:spcPct val="0"/>
              </a:spcAft>
              <a:buSzTx/>
              <a:buFont typeface="Wingdings" pitchFamily="2" charset="2"/>
              <a:buChar char="§"/>
              <a:tabLst>
                <a:tab pos="457200" algn="l"/>
              </a:tabLst>
            </a:pPr>
            <a:r>
              <a:rPr kumimoji="0" lang="en-US" sz="2700" b="0" i="0" u="none" strike="noStrike" cap="none" normalizeH="0" baseline="0" dirty="0" smtClean="0">
                <a:ln>
                  <a:noFill/>
                </a:ln>
                <a:solidFill>
                  <a:srgbClr val="0070C0"/>
                </a:solidFill>
                <a:effectLst/>
                <a:latin typeface="Cambria" pitchFamily="18" charset="0"/>
                <a:ea typeface="Times New Roman" pitchFamily="18" charset="0"/>
                <a:cs typeface="Arial" pitchFamily="34" charset="0"/>
              </a:rPr>
              <a:t>The ground material is mixed with water to yield 8 to 10 % concentration of corn.</a:t>
            </a:r>
          </a:p>
          <a:p>
            <a:pPr marR="0" lvl="0" algn="just" defTabSz="914400" rtl="0" eaLnBrk="1" fontAlgn="base" latinLnBrk="0" hangingPunct="1">
              <a:lnSpc>
                <a:spcPct val="100000"/>
              </a:lnSpc>
              <a:spcBef>
                <a:spcPct val="0"/>
              </a:spcBef>
              <a:spcAft>
                <a:spcPct val="0"/>
              </a:spcAft>
              <a:buSzTx/>
              <a:buFont typeface="Wingdings" pitchFamily="2" charset="2"/>
              <a:buChar char="§"/>
              <a:tabLst>
                <a:tab pos="457200" algn="l"/>
              </a:tabLst>
            </a:pPr>
            <a:r>
              <a:rPr kumimoji="0" lang="en-US" sz="2700" b="0" i="0" u="none" strike="noStrike" cap="none" normalizeH="0" baseline="0" dirty="0" smtClean="0">
                <a:ln>
                  <a:noFill/>
                </a:ln>
                <a:solidFill>
                  <a:srgbClr val="959D2F"/>
                </a:solidFill>
                <a:effectLst/>
                <a:latin typeface="Cambria" pitchFamily="18" charset="0"/>
                <a:ea typeface="Times New Roman" pitchFamily="18" charset="0"/>
                <a:cs typeface="Arial" pitchFamily="34" charset="0"/>
              </a:rPr>
              <a:t>The corn mash is then heated at 65 c for 20 min to gelatinize the starch.</a:t>
            </a:r>
          </a:p>
          <a:p>
            <a:pPr algn="just" fontAlgn="base">
              <a:spcBef>
                <a:spcPct val="0"/>
              </a:spcBef>
              <a:spcAft>
                <a:spcPct val="0"/>
              </a:spcAft>
              <a:buFont typeface="Wingdings" pitchFamily="2" charset="2"/>
              <a:buChar char="§"/>
              <a:tabLst>
                <a:tab pos="457200" algn="l"/>
              </a:tabLst>
            </a:pPr>
            <a:r>
              <a:rPr kumimoji="0" lang="en-US" sz="2700" b="0" i="0" u="none" strike="noStrike" cap="none" normalizeH="0" baseline="0" dirty="0" smtClean="0">
                <a:ln>
                  <a:noFill/>
                </a:ln>
                <a:solidFill>
                  <a:srgbClr val="A24C26"/>
                </a:solidFill>
                <a:effectLst/>
                <a:latin typeface="Cambria" pitchFamily="18" charset="0"/>
                <a:ea typeface="Times New Roman" pitchFamily="18" charset="0"/>
                <a:cs typeface="Arial" pitchFamily="34" charset="0"/>
              </a:rPr>
              <a:t>The gelatinized starch is sterilized at a temp of 121</a:t>
            </a:r>
            <a:r>
              <a:rPr kumimoji="0" lang="en-US" sz="2700" b="0" i="0" u="none" strike="noStrike" cap="none" normalizeH="0" baseline="30000" dirty="0" smtClean="0">
                <a:ln>
                  <a:noFill/>
                </a:ln>
                <a:solidFill>
                  <a:srgbClr val="A24C26"/>
                </a:solidFill>
                <a:effectLst/>
                <a:latin typeface="Cambria" pitchFamily="18" charset="0"/>
                <a:ea typeface="Times New Roman" pitchFamily="18" charset="0"/>
                <a:cs typeface="Arial" pitchFamily="34" charset="0"/>
              </a:rPr>
              <a:t>0</a:t>
            </a:r>
            <a:r>
              <a:rPr kumimoji="0" lang="en-US" sz="2700" b="0" i="0" u="none" strike="noStrike" cap="none" normalizeH="0" baseline="0" dirty="0" smtClean="0">
                <a:ln>
                  <a:noFill/>
                </a:ln>
                <a:solidFill>
                  <a:srgbClr val="A24C26"/>
                </a:solidFill>
                <a:effectLst/>
                <a:latin typeface="Cambria" pitchFamily="18" charset="0"/>
                <a:ea typeface="Times New Roman" pitchFamily="18" charset="0"/>
                <a:cs typeface="Arial" pitchFamily="34" charset="0"/>
              </a:rPr>
              <a:t> C to 127</a:t>
            </a:r>
            <a:r>
              <a:rPr kumimoji="0" lang="en-US" sz="2700" b="0" i="0" u="none" strike="noStrike" cap="none" normalizeH="0" baseline="30000" dirty="0" smtClean="0">
                <a:ln>
                  <a:noFill/>
                </a:ln>
                <a:solidFill>
                  <a:srgbClr val="A24C26"/>
                </a:solidFill>
                <a:effectLst/>
                <a:latin typeface="Cambria" pitchFamily="18" charset="0"/>
                <a:ea typeface="Times New Roman" pitchFamily="18" charset="0"/>
                <a:cs typeface="Arial" pitchFamily="34" charset="0"/>
              </a:rPr>
              <a:t>0</a:t>
            </a:r>
            <a:r>
              <a:rPr kumimoji="0" lang="en-US" sz="2700" b="0" i="0" u="none" strike="noStrike" cap="none" normalizeH="0" baseline="0" dirty="0" smtClean="0">
                <a:ln>
                  <a:noFill/>
                </a:ln>
                <a:solidFill>
                  <a:srgbClr val="A24C26"/>
                </a:solidFill>
                <a:effectLst/>
                <a:latin typeface="Cambria" pitchFamily="18" charset="0"/>
                <a:ea typeface="Times New Roman" pitchFamily="18" charset="0"/>
                <a:cs typeface="Arial" pitchFamily="34" charset="0"/>
              </a:rPr>
              <a:t> C for 1 hr.</a:t>
            </a:r>
          </a:p>
          <a:p>
            <a:pPr algn="just" fontAlgn="base">
              <a:spcBef>
                <a:spcPct val="0"/>
              </a:spcBef>
              <a:spcAft>
                <a:spcPct val="0"/>
              </a:spcAft>
              <a:buFont typeface="Wingdings" pitchFamily="2" charset="2"/>
              <a:buChar char="§"/>
              <a:tabLst>
                <a:tab pos="457200" algn="l"/>
              </a:tabLst>
            </a:pPr>
            <a:r>
              <a:rPr kumimoji="0" lang="en-US" sz="2700" b="0" i="0" u="none" strike="noStrike" cap="none" normalizeH="0" baseline="0" dirty="0" smtClean="0">
                <a:ln>
                  <a:noFill/>
                </a:ln>
                <a:solidFill>
                  <a:srgbClr val="FF0000"/>
                </a:solidFill>
                <a:effectLst/>
                <a:latin typeface="Cambria" pitchFamily="18" charset="0"/>
                <a:ea typeface="Times New Roman" pitchFamily="18" charset="0"/>
                <a:cs typeface="Arial" pitchFamily="34" charset="0"/>
              </a:rPr>
              <a:t>The mash is then cooled by a passage a series of double pipe cooler to a temp of 37</a:t>
            </a:r>
            <a:r>
              <a:rPr kumimoji="0" lang="en-US" sz="2700" b="0" i="0" u="none" strike="noStrike" cap="none" normalizeH="0" baseline="30000" dirty="0" smtClean="0">
                <a:ln>
                  <a:noFill/>
                </a:ln>
                <a:solidFill>
                  <a:srgbClr val="FF0000"/>
                </a:solidFill>
                <a:effectLst/>
                <a:latin typeface="Cambria" pitchFamily="18" charset="0"/>
                <a:ea typeface="Times New Roman" pitchFamily="18" charset="0"/>
                <a:cs typeface="Arial" pitchFamily="34" charset="0"/>
              </a:rPr>
              <a:t>0</a:t>
            </a:r>
            <a:r>
              <a:rPr kumimoji="0" lang="en-US" sz="2700" b="0" i="0" u="none" strike="noStrike" cap="none" normalizeH="0" baseline="0" dirty="0" smtClean="0">
                <a:ln>
                  <a:noFill/>
                </a:ln>
                <a:solidFill>
                  <a:srgbClr val="FF0000"/>
                </a:solidFill>
                <a:effectLst/>
                <a:latin typeface="Cambria" pitchFamily="18" charset="0"/>
                <a:ea typeface="Times New Roman" pitchFamily="18" charset="0"/>
                <a:cs typeface="Arial" pitchFamily="34" charset="0"/>
              </a:rPr>
              <a:t>C.</a:t>
            </a:r>
            <a:endParaRPr lang="en-IN" sz="2700" dirty="0" smtClean="0">
              <a:solidFill>
                <a:srgbClr val="FF0000"/>
              </a:solidFill>
              <a:latin typeface="Cambria" pitchFamily="18" charset="0"/>
            </a:endParaRPr>
          </a:p>
          <a:p>
            <a:pPr marL="0" marR="0" lvl="0" indent="0" algn="just" defTabSz="914400" rtl="0" eaLnBrk="1" fontAlgn="base" latinLnBrk="0" hangingPunct="1">
              <a:lnSpc>
                <a:spcPct val="100000"/>
              </a:lnSpc>
              <a:spcBef>
                <a:spcPct val="0"/>
              </a:spcBef>
              <a:spcAft>
                <a:spcPct val="0"/>
              </a:spcAft>
              <a:buClr>
                <a:srgbClr val="FF0000"/>
              </a:buClr>
              <a:buSzTx/>
              <a:buFont typeface="Wingdings" pitchFamily="2" charset="2"/>
              <a:buChar char="q"/>
              <a:tabLst>
                <a:tab pos="457200" algn="l"/>
              </a:tabLst>
            </a:pPr>
            <a:endParaRPr kumimoji="0" lang="en-US" sz="1800" b="0" i="0" u="none" strike="noStrike" cap="none" normalizeH="0" baseline="0" dirty="0" smtClean="0">
              <a:ln>
                <a:noFill/>
              </a:ln>
              <a:solidFill>
                <a:srgbClr val="A24C26"/>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lvl="0" indent="0" algn="just">
              <a:spcBef>
                <a:spcPts val="0"/>
              </a:spcBef>
              <a:buClr>
                <a:srgbClr val="FF0000"/>
              </a:buClr>
              <a:buNone/>
            </a:pPr>
            <a:r>
              <a:rPr lang="en-US" b="1" u="sng" dirty="0" smtClean="0">
                <a:solidFill>
                  <a:srgbClr val="7030A0"/>
                </a:solidFill>
                <a:latin typeface="Arial Rounded MT Bold" pitchFamily="34" charset="0"/>
              </a:rPr>
              <a:t>4. FERMENTATION  PROCESS -</a:t>
            </a:r>
          </a:p>
          <a:p>
            <a:pPr lvl="0" algn="just">
              <a:spcBef>
                <a:spcPts val="0"/>
              </a:spcBef>
              <a:buFont typeface="Wingdings" pitchFamily="2" charset="2"/>
              <a:buChar char="§"/>
            </a:pPr>
            <a:r>
              <a:rPr lang="en-US" dirty="0" smtClean="0">
                <a:solidFill>
                  <a:srgbClr val="FF0000"/>
                </a:solidFill>
                <a:latin typeface="Cambria" pitchFamily="18" charset="0"/>
              </a:rPr>
              <a:t>The acetone – </a:t>
            </a:r>
            <a:r>
              <a:rPr lang="en-US" dirty="0" err="1" smtClean="0">
                <a:solidFill>
                  <a:srgbClr val="FF0000"/>
                </a:solidFill>
                <a:latin typeface="Cambria" pitchFamily="18" charset="0"/>
              </a:rPr>
              <a:t>butanol</a:t>
            </a:r>
            <a:r>
              <a:rPr lang="en-US" dirty="0" smtClean="0">
                <a:solidFill>
                  <a:srgbClr val="FF0000"/>
                </a:solidFill>
                <a:latin typeface="Cambria" pitchFamily="18" charset="0"/>
              </a:rPr>
              <a:t> </a:t>
            </a:r>
            <a:r>
              <a:rPr lang="en-US" dirty="0">
                <a:solidFill>
                  <a:srgbClr val="FF0000"/>
                </a:solidFill>
                <a:latin typeface="Cambria" pitchFamily="18" charset="0"/>
              </a:rPr>
              <a:t>fermentations are conducted in production tanks having capacity between   50,000 and 500,000 gal</a:t>
            </a:r>
            <a:r>
              <a:rPr lang="en-US" dirty="0" smtClean="0">
                <a:solidFill>
                  <a:srgbClr val="FF0000"/>
                </a:solidFill>
                <a:latin typeface="Cambria" pitchFamily="18" charset="0"/>
              </a:rPr>
              <a:t>.</a:t>
            </a:r>
          </a:p>
          <a:p>
            <a:pPr lvl="0" algn="just">
              <a:spcBef>
                <a:spcPts val="0"/>
              </a:spcBef>
              <a:buFont typeface="Wingdings" pitchFamily="2" charset="2"/>
              <a:buChar char="§"/>
            </a:pPr>
            <a:r>
              <a:rPr lang="en-US" dirty="0" smtClean="0">
                <a:solidFill>
                  <a:srgbClr val="00B050"/>
                </a:solidFill>
                <a:latin typeface="Cambria" pitchFamily="18" charset="0"/>
              </a:rPr>
              <a:t>Large </a:t>
            </a:r>
            <a:r>
              <a:rPr lang="en-US" dirty="0">
                <a:solidFill>
                  <a:srgbClr val="00B050"/>
                </a:solidFill>
                <a:latin typeface="Cambria" pitchFamily="18" charset="0"/>
              </a:rPr>
              <a:t>numbers of conditions are optimum for fermentation</a:t>
            </a:r>
            <a:r>
              <a:rPr lang="en-US" dirty="0" smtClean="0">
                <a:solidFill>
                  <a:srgbClr val="00B050"/>
                </a:solidFill>
                <a:latin typeface="Cambria" pitchFamily="18" charset="0"/>
              </a:rPr>
              <a:t>.</a:t>
            </a:r>
          </a:p>
          <a:p>
            <a:pPr lvl="0" algn="just">
              <a:spcBef>
                <a:spcPts val="0"/>
              </a:spcBef>
              <a:buFont typeface="Wingdings" pitchFamily="2" charset="2"/>
              <a:buChar char="§"/>
            </a:pPr>
            <a:r>
              <a:rPr lang="en-US" dirty="0" smtClean="0">
                <a:solidFill>
                  <a:srgbClr val="002060"/>
                </a:solidFill>
                <a:latin typeface="Cambria" pitchFamily="18" charset="0"/>
              </a:rPr>
              <a:t>The </a:t>
            </a:r>
            <a:r>
              <a:rPr lang="en-US" dirty="0">
                <a:solidFill>
                  <a:srgbClr val="002060"/>
                </a:solidFill>
                <a:latin typeface="Cambria" pitchFamily="18" charset="0"/>
              </a:rPr>
              <a:t>optimum temperature for fermentation is 98</a:t>
            </a:r>
            <a:r>
              <a:rPr lang="en-US" baseline="30000" dirty="0">
                <a:solidFill>
                  <a:srgbClr val="002060"/>
                </a:solidFill>
                <a:latin typeface="Cambria" pitchFamily="18" charset="0"/>
              </a:rPr>
              <a:t>0</a:t>
            </a:r>
            <a:r>
              <a:rPr lang="en-US" dirty="0">
                <a:solidFill>
                  <a:srgbClr val="002060"/>
                </a:solidFill>
                <a:latin typeface="Cambria" pitchFamily="18" charset="0"/>
              </a:rPr>
              <a:t>F. There may be losses of acetone at higher temp and changes the solvent ratio</a:t>
            </a:r>
            <a:r>
              <a:rPr lang="en-US" dirty="0" smtClean="0">
                <a:solidFill>
                  <a:srgbClr val="002060"/>
                </a:solidFill>
                <a:latin typeface="Cambria" pitchFamily="18" charset="0"/>
              </a:rPr>
              <a:t>.</a:t>
            </a:r>
          </a:p>
          <a:p>
            <a:pPr lvl="0" algn="just">
              <a:spcBef>
                <a:spcPts val="0"/>
              </a:spcBef>
              <a:buFont typeface="Wingdings" pitchFamily="2" charset="2"/>
              <a:buChar char="§"/>
            </a:pPr>
            <a:r>
              <a:rPr lang="en-US" dirty="0" smtClean="0">
                <a:solidFill>
                  <a:srgbClr val="A24C26"/>
                </a:solidFill>
                <a:latin typeface="Cambria" pitchFamily="18" charset="0"/>
              </a:rPr>
              <a:t>The </a:t>
            </a:r>
            <a:r>
              <a:rPr lang="en-US" dirty="0">
                <a:solidFill>
                  <a:srgbClr val="A24C26"/>
                </a:solidFill>
                <a:latin typeface="Cambria" pitchFamily="18" charset="0"/>
              </a:rPr>
              <a:t>pH at the beginning of the fermentation is usually 6.0 to 6.5 and at the end of fermentation is 4.2 to 4.4</a:t>
            </a:r>
            <a:r>
              <a:rPr lang="en-US" dirty="0" smtClean="0">
                <a:solidFill>
                  <a:srgbClr val="A24C26"/>
                </a:solidFill>
                <a:latin typeface="Cambria" pitchFamily="18" charset="0"/>
              </a:rPr>
              <a:t>.</a:t>
            </a:r>
          </a:p>
          <a:p>
            <a:pPr lvl="0" algn="just">
              <a:spcBef>
                <a:spcPts val="0"/>
              </a:spcBef>
              <a:buFont typeface="Wingdings" pitchFamily="2" charset="2"/>
              <a:buChar char="§"/>
            </a:pPr>
            <a:r>
              <a:rPr lang="en-US" dirty="0" smtClean="0">
                <a:solidFill>
                  <a:srgbClr val="959D2F"/>
                </a:solidFill>
                <a:latin typeface="Cambria" pitchFamily="18" charset="0"/>
              </a:rPr>
              <a:t>Time </a:t>
            </a:r>
            <a:r>
              <a:rPr lang="en-US" dirty="0">
                <a:solidFill>
                  <a:srgbClr val="959D2F"/>
                </a:solidFill>
                <a:latin typeface="Cambria" pitchFamily="18" charset="0"/>
              </a:rPr>
              <a:t>required for fermentation is 50 to 60 hrs.</a:t>
            </a:r>
            <a:endParaRPr lang="en-IN" dirty="0">
              <a:solidFill>
                <a:srgbClr val="959D2F"/>
              </a:solidFill>
              <a:latin typeface="Cambria" pitchFamily="18" charset="0"/>
            </a:endParaRPr>
          </a:p>
          <a:p>
            <a:pPr>
              <a:buNone/>
            </a:pPr>
            <a:endParaRPr lang="en-IN" dirty="0">
              <a:solidFill>
                <a:srgbClr val="959D2F"/>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spcBef>
                <a:spcPts val="0"/>
              </a:spcBef>
              <a:buFont typeface="Wingdings" pitchFamily="2" charset="2"/>
              <a:buChar char="§"/>
            </a:pPr>
            <a:r>
              <a:rPr lang="en-US" dirty="0" smtClean="0"/>
              <a:t> </a:t>
            </a:r>
            <a:r>
              <a:rPr lang="en-US" dirty="0" smtClean="0">
                <a:solidFill>
                  <a:srgbClr val="002060"/>
                </a:solidFill>
                <a:latin typeface="Cambria" pitchFamily="18" charset="0"/>
              </a:rPr>
              <a:t>Fermentation </a:t>
            </a:r>
            <a:r>
              <a:rPr lang="en-US" dirty="0">
                <a:solidFill>
                  <a:srgbClr val="002060"/>
                </a:solidFill>
                <a:latin typeface="Cambria" pitchFamily="18" charset="0"/>
              </a:rPr>
              <a:t>passes through the three </a:t>
            </a:r>
            <a:r>
              <a:rPr lang="en-US" dirty="0" smtClean="0">
                <a:solidFill>
                  <a:srgbClr val="002060"/>
                </a:solidFill>
                <a:latin typeface="Cambria" pitchFamily="18" charset="0"/>
              </a:rPr>
              <a:t>phases.</a:t>
            </a:r>
          </a:p>
          <a:p>
            <a:pPr algn="just">
              <a:spcBef>
                <a:spcPts val="0"/>
              </a:spcBef>
            </a:pPr>
            <a:r>
              <a:rPr lang="en-US" u="sng" dirty="0" smtClean="0">
                <a:solidFill>
                  <a:srgbClr val="FF0000"/>
                </a:solidFill>
                <a:latin typeface="Cambria" pitchFamily="18" charset="0"/>
              </a:rPr>
              <a:t> First </a:t>
            </a:r>
            <a:r>
              <a:rPr lang="en-US" u="sng" dirty="0">
                <a:solidFill>
                  <a:srgbClr val="FF0000"/>
                </a:solidFill>
                <a:latin typeface="Cambria" pitchFamily="18" charset="0"/>
              </a:rPr>
              <a:t>phase</a:t>
            </a:r>
            <a:r>
              <a:rPr lang="en-US" dirty="0">
                <a:solidFill>
                  <a:srgbClr val="FF0000"/>
                </a:solidFill>
                <a:latin typeface="Cambria" pitchFamily="18" charset="0"/>
              </a:rPr>
              <a:t> </a:t>
            </a:r>
            <a:r>
              <a:rPr lang="en-US" dirty="0" smtClean="0">
                <a:solidFill>
                  <a:srgbClr val="FF0000"/>
                </a:solidFill>
                <a:latin typeface="Cambria" pitchFamily="18" charset="0"/>
              </a:rPr>
              <a:t>–</a:t>
            </a:r>
          </a:p>
          <a:p>
            <a:pPr algn="just">
              <a:spcBef>
                <a:spcPts val="0"/>
              </a:spcBef>
            </a:pPr>
            <a:r>
              <a:rPr lang="en-US" dirty="0" smtClean="0">
                <a:solidFill>
                  <a:srgbClr val="0070C0"/>
                </a:solidFill>
                <a:latin typeface="Cambria" pitchFamily="18" charset="0"/>
              </a:rPr>
              <a:t>there </a:t>
            </a:r>
            <a:r>
              <a:rPr lang="en-US" dirty="0">
                <a:solidFill>
                  <a:srgbClr val="0070C0"/>
                </a:solidFill>
                <a:latin typeface="Cambria" pitchFamily="18" charset="0"/>
              </a:rPr>
              <a:t>is rapid growth and production acetic acid and butyric acid  &amp; CO</a:t>
            </a:r>
            <a:r>
              <a:rPr lang="en-US" baseline="-25000" dirty="0">
                <a:solidFill>
                  <a:srgbClr val="0070C0"/>
                </a:solidFill>
                <a:latin typeface="Cambria" pitchFamily="18" charset="0"/>
              </a:rPr>
              <a:t>2</a:t>
            </a:r>
            <a:r>
              <a:rPr lang="en-US" dirty="0">
                <a:solidFill>
                  <a:srgbClr val="0070C0"/>
                </a:solidFill>
                <a:latin typeface="Cambria" pitchFamily="18" charset="0"/>
              </a:rPr>
              <a:t>  &amp; H</a:t>
            </a:r>
            <a:r>
              <a:rPr lang="en-US" baseline="-25000" dirty="0">
                <a:solidFill>
                  <a:srgbClr val="0070C0"/>
                </a:solidFill>
                <a:latin typeface="Cambria" pitchFamily="18" charset="0"/>
              </a:rPr>
              <a:t>2 </a:t>
            </a:r>
            <a:r>
              <a:rPr lang="en-US" dirty="0">
                <a:solidFill>
                  <a:srgbClr val="0070C0"/>
                </a:solidFill>
                <a:latin typeface="Cambria" pitchFamily="18" charset="0"/>
              </a:rPr>
              <a:t>are evolved in large amount</a:t>
            </a:r>
            <a:r>
              <a:rPr lang="en-US" dirty="0" smtClean="0">
                <a:solidFill>
                  <a:srgbClr val="0070C0"/>
                </a:solidFill>
                <a:latin typeface="Cambria" pitchFamily="18" charset="0"/>
              </a:rPr>
              <a:t>.</a:t>
            </a:r>
          </a:p>
          <a:p>
            <a:pPr algn="just">
              <a:spcBef>
                <a:spcPts val="0"/>
              </a:spcBef>
            </a:pPr>
            <a:r>
              <a:rPr lang="en-US" dirty="0" smtClean="0">
                <a:solidFill>
                  <a:srgbClr val="00B050"/>
                </a:solidFill>
                <a:latin typeface="Cambria" pitchFamily="18" charset="0"/>
              </a:rPr>
              <a:t>The </a:t>
            </a:r>
            <a:r>
              <a:rPr lang="en-US" dirty="0">
                <a:solidFill>
                  <a:srgbClr val="00B050"/>
                </a:solidFill>
                <a:latin typeface="Cambria" pitchFamily="18" charset="0"/>
              </a:rPr>
              <a:t>CO</a:t>
            </a:r>
            <a:r>
              <a:rPr lang="en-US" baseline="-25000" dirty="0">
                <a:solidFill>
                  <a:srgbClr val="00B050"/>
                </a:solidFill>
                <a:latin typeface="Cambria" pitchFamily="18" charset="0"/>
              </a:rPr>
              <a:t>2</a:t>
            </a:r>
            <a:r>
              <a:rPr lang="en-US" dirty="0">
                <a:solidFill>
                  <a:srgbClr val="00B050"/>
                </a:solidFill>
                <a:latin typeface="Cambria" pitchFamily="18" charset="0"/>
              </a:rPr>
              <a:t>  maintains the anaerobic </a:t>
            </a:r>
            <a:r>
              <a:rPr lang="en-US" dirty="0" smtClean="0">
                <a:solidFill>
                  <a:srgbClr val="00B050"/>
                </a:solidFill>
                <a:latin typeface="Cambria" pitchFamily="18" charset="0"/>
              </a:rPr>
              <a:t>conditions.</a:t>
            </a:r>
          </a:p>
          <a:p>
            <a:pPr algn="just">
              <a:spcBef>
                <a:spcPts val="0"/>
              </a:spcBef>
            </a:pPr>
            <a:r>
              <a:rPr lang="en-US" dirty="0" smtClean="0">
                <a:solidFill>
                  <a:srgbClr val="4E19B9"/>
                </a:solidFill>
                <a:latin typeface="Cambria" pitchFamily="18" charset="0"/>
              </a:rPr>
              <a:t>pH </a:t>
            </a:r>
            <a:r>
              <a:rPr lang="en-US" dirty="0">
                <a:solidFill>
                  <a:srgbClr val="4E19B9"/>
                </a:solidFill>
                <a:latin typeface="Cambria" pitchFamily="18" charset="0"/>
              </a:rPr>
              <a:t>of fermentation decreases &amp; remains constant for rest of the </a:t>
            </a:r>
            <a:r>
              <a:rPr lang="en-US" dirty="0" smtClean="0">
                <a:solidFill>
                  <a:srgbClr val="4E19B9"/>
                </a:solidFill>
                <a:latin typeface="Cambria" pitchFamily="18" charset="0"/>
              </a:rPr>
              <a:t>fermentation.</a:t>
            </a:r>
          </a:p>
          <a:p>
            <a:pPr algn="just">
              <a:spcBef>
                <a:spcPts val="0"/>
              </a:spcBef>
            </a:pPr>
            <a:r>
              <a:rPr lang="en-US" dirty="0" smtClean="0">
                <a:solidFill>
                  <a:schemeClr val="accent6">
                    <a:lumMod val="50000"/>
                  </a:schemeClr>
                </a:solidFill>
                <a:latin typeface="Cambria" pitchFamily="18" charset="0"/>
              </a:rPr>
              <a:t>Towards </a:t>
            </a:r>
            <a:r>
              <a:rPr lang="en-US" dirty="0">
                <a:solidFill>
                  <a:schemeClr val="accent6">
                    <a:lumMod val="50000"/>
                  </a:schemeClr>
                </a:solidFill>
                <a:latin typeface="Cambria" pitchFamily="18" charset="0"/>
              </a:rPr>
              <a:t>the end of phase after approx</a:t>
            </a:r>
            <a:r>
              <a:rPr lang="en-US" dirty="0" smtClean="0">
                <a:solidFill>
                  <a:schemeClr val="accent6">
                    <a:lumMod val="50000"/>
                  </a:schemeClr>
                </a:solidFill>
                <a:latin typeface="Cambria" pitchFamily="18" charset="0"/>
              </a:rPr>
              <a:t>.</a:t>
            </a:r>
          </a:p>
          <a:p>
            <a:pPr algn="just">
              <a:spcBef>
                <a:spcPts val="0"/>
              </a:spcBef>
            </a:pPr>
            <a:r>
              <a:rPr lang="en-US" dirty="0" smtClean="0">
                <a:solidFill>
                  <a:srgbClr val="959D2F"/>
                </a:solidFill>
                <a:latin typeface="Cambria" pitchFamily="18" charset="0"/>
              </a:rPr>
              <a:t>13 </a:t>
            </a:r>
            <a:r>
              <a:rPr lang="en-US" dirty="0">
                <a:solidFill>
                  <a:srgbClr val="959D2F"/>
                </a:solidFill>
                <a:latin typeface="Cambria" pitchFamily="18" charset="0"/>
              </a:rPr>
              <a:t>to 17 hrs of the fermentation “ </a:t>
            </a:r>
            <a:r>
              <a:rPr lang="en-US" dirty="0" err="1">
                <a:solidFill>
                  <a:srgbClr val="959D2F"/>
                </a:solidFill>
                <a:latin typeface="Cambria" pitchFamily="18" charset="0"/>
              </a:rPr>
              <a:t>titrable</a:t>
            </a:r>
            <a:r>
              <a:rPr lang="en-US" dirty="0">
                <a:solidFill>
                  <a:srgbClr val="959D2F"/>
                </a:solidFill>
                <a:latin typeface="Cambria" pitchFamily="18" charset="0"/>
              </a:rPr>
              <a:t> acidity ” increases to maximum.</a:t>
            </a:r>
            <a:endParaRPr lang="en-IN" dirty="0">
              <a:solidFill>
                <a:srgbClr val="959D2F"/>
              </a:solidFill>
              <a:latin typeface="Cambria"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1077</Words>
  <Application>Microsoft Office PowerPoint</Application>
  <PresentationFormat>On-screen Show (4:3)</PresentationFormat>
  <Paragraphs>82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ALL</dc:creator>
  <cp:lastModifiedBy>HP</cp:lastModifiedBy>
  <cp:revision>17</cp:revision>
  <dcterms:created xsi:type="dcterms:W3CDTF">2013-03-29T06:33:44Z</dcterms:created>
  <dcterms:modified xsi:type="dcterms:W3CDTF">2021-10-08T06:26:47Z</dcterms:modified>
</cp:coreProperties>
</file>